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7" r:id="rId4"/>
    <p:sldId id="265" r:id="rId5"/>
    <p:sldId id="273" r:id="rId6"/>
    <p:sldId id="274" r:id="rId7"/>
    <p:sldId id="269" r:id="rId8"/>
    <p:sldId id="263" r:id="rId9"/>
    <p:sldId id="270" r:id="rId10"/>
    <p:sldId id="259" r:id="rId11"/>
    <p:sldId id="260" r:id="rId12"/>
    <p:sldId id="261" r:id="rId13"/>
    <p:sldId id="258" r:id="rId14"/>
    <p:sldId id="262" r:id="rId15"/>
    <p:sldId id="268" r:id="rId16"/>
    <p:sldId id="272" r:id="rId1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EBF1E9"/>
    <a:srgbClr val="D5E3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80" y="7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DB29-4AD1-4521-A956-B540D7BDA08B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39D4-93B3-4525-B8A8-A1855EBEC6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5488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DB29-4AD1-4521-A956-B540D7BDA08B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39D4-93B3-4525-B8A8-A1855EBEC6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1323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DB29-4AD1-4521-A956-B540D7BDA08B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39D4-93B3-4525-B8A8-A1855EBEC6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6142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DB29-4AD1-4521-A956-B540D7BDA08B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39D4-93B3-4525-B8A8-A1855EBEC6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2470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DB29-4AD1-4521-A956-B540D7BDA08B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39D4-93B3-4525-B8A8-A1855EBEC6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1834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DB29-4AD1-4521-A956-B540D7BDA08B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39D4-93B3-4525-B8A8-A1855EBEC6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5475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DB29-4AD1-4521-A956-B540D7BDA08B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39D4-93B3-4525-B8A8-A1855EBEC6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8171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DB29-4AD1-4521-A956-B540D7BDA08B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39D4-93B3-4525-B8A8-A1855EBEC6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1765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DB29-4AD1-4521-A956-B540D7BDA08B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39D4-93B3-4525-B8A8-A1855EBEC6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4026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DB29-4AD1-4521-A956-B540D7BDA08B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39D4-93B3-4525-B8A8-A1855EBEC6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0528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DB29-4AD1-4521-A956-B540D7BDA08B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39D4-93B3-4525-B8A8-A1855EBEC6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5399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CEDB29-4AD1-4521-A956-B540D7BDA08B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039D4-93B3-4525-B8A8-A1855EBEC6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7834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pascallanger/DIY-Multiprotocol-TX-Module-Boards/master/package_multi_4in1_board_index.json" TargetMode="External"/><Relationship Id="rId2" Type="http://schemas.openxmlformats.org/officeDocument/2006/relationships/hyperlink" Target="https://github.com/pascallanger/DIY-Multiprotocol-TX-Module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3.jpe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microsoft.com/office/2007/relationships/hdphoto" Target="../media/hdphoto7.wdp"/><Relationship Id="rId3" Type="http://schemas.microsoft.com/office/2007/relationships/hdphoto" Target="../media/hdphoto3.wdp"/><Relationship Id="rId7" Type="http://schemas.microsoft.com/office/2007/relationships/hdphoto" Target="../media/hdphoto4.wdp"/><Relationship Id="rId12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microsoft.com/office/2007/relationships/hdphoto" Target="../media/hdphoto6.wdp"/><Relationship Id="rId5" Type="http://schemas.openxmlformats.org/officeDocument/2006/relationships/hyperlink" Target="https://files.slack.com/files-pri/T96GNJ4LT-F026LRA3B35/pxl_20210629_044332902.jpg" TargetMode="External"/><Relationship Id="rId15" Type="http://schemas.microsoft.com/office/2007/relationships/hdphoto" Target="../media/hdphoto8.wdp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microsoft.com/office/2007/relationships/hdphoto" Target="../media/hdphoto5.wdp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mazon.co.jp | Frsky JR用のジャンパJP4IN1マルチプロトコル無線送信機モジュール対応OpenTX | ホビー 通販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644" y="382624"/>
            <a:ext cx="1951711" cy="595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668864"/>
              </p:ext>
            </p:extLst>
          </p:nvPr>
        </p:nvGraphicFramePr>
        <p:xfrm>
          <a:off x="5205753" y="4481143"/>
          <a:ext cx="1601538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1538">
                  <a:extLst>
                    <a:ext uri="{9D8B030D-6E8A-4147-A177-3AD203B41FA5}">
                      <a16:colId xmlns:a16="http://schemas.microsoft.com/office/drawing/2014/main" val="19247837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signal(ppm)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2163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NC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5231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VCC(5V)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095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GND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851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NC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4690524"/>
                  </a:ext>
                </a:extLst>
              </a:tr>
            </a:tbl>
          </a:graphicData>
        </a:graphic>
      </p:graphicFrame>
      <p:cxnSp>
        <p:nvCxnSpPr>
          <p:cNvPr id="6" name="直線コネクタ 5"/>
          <p:cNvCxnSpPr/>
          <p:nvPr/>
        </p:nvCxnSpPr>
        <p:spPr>
          <a:xfrm flipH="1" flipV="1">
            <a:off x="6799269" y="4483768"/>
            <a:ext cx="617621" cy="12352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 flipH="1">
            <a:off x="6807291" y="6240379"/>
            <a:ext cx="553451" cy="949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Arduino(アルドゥイーノ)でできること15選‼︎ ドローンやロボットも作れる‼︎ | Workship MAGAZINE(ワークシップマガジン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56711" y="1924016"/>
            <a:ext cx="3819351" cy="270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線コネクタ 10"/>
          <p:cNvCxnSpPr/>
          <p:nvPr/>
        </p:nvCxnSpPr>
        <p:spPr>
          <a:xfrm flipH="1">
            <a:off x="3422406" y="4660232"/>
            <a:ext cx="1783347" cy="80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3455522" y="4657605"/>
            <a:ext cx="1322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2pin 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17094" y="5558589"/>
            <a:ext cx="47805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 smtClean="0"/>
              <a:t>Arduino_serial.ino</a:t>
            </a:r>
            <a:r>
              <a:rPr lang="ja-JP" altLang="en-US" dirty="0" smtClean="0"/>
              <a:t>で指定している</a:t>
            </a:r>
            <a:endParaRPr lang="en-US" altLang="ja-JP" dirty="0" smtClean="0"/>
          </a:p>
          <a:p>
            <a:r>
              <a:rPr lang="en-US" altLang="ja-JP" dirty="0" smtClean="0"/>
              <a:t>2pin : DIO</a:t>
            </a:r>
            <a:r>
              <a:rPr lang="ja-JP" altLang="en-US" dirty="0" smtClean="0"/>
              <a:t>ならどの</a:t>
            </a:r>
            <a:r>
              <a:rPr lang="en-US" altLang="ja-JP" dirty="0" smtClean="0"/>
              <a:t>pin</a:t>
            </a:r>
            <a:r>
              <a:rPr lang="ja-JP" altLang="en-US" dirty="0" smtClean="0"/>
              <a:t>でも</a:t>
            </a:r>
            <a:r>
              <a:rPr lang="en-US" altLang="ja-JP" dirty="0" smtClean="0"/>
              <a:t>OK</a:t>
            </a:r>
          </a:p>
          <a:p>
            <a:r>
              <a:rPr lang="en-US" altLang="ja-JP" dirty="0" smtClean="0"/>
              <a:t>3pin : </a:t>
            </a:r>
            <a:r>
              <a:rPr lang="ja-JP" altLang="en-US" dirty="0" smtClean="0"/>
              <a:t>割り込みに</a:t>
            </a:r>
            <a:r>
              <a:rPr lang="ja-JP" altLang="en-US" dirty="0"/>
              <a:t>対応</a:t>
            </a:r>
            <a:r>
              <a:rPr lang="ja-JP" altLang="en-US" dirty="0" smtClean="0"/>
              <a:t>した</a:t>
            </a:r>
            <a:r>
              <a:rPr lang="en-US" altLang="ja-JP" dirty="0" smtClean="0"/>
              <a:t>pin</a:t>
            </a:r>
            <a:endParaRPr lang="ja-JP" altLang="en-US" dirty="0"/>
          </a:p>
          <a:p>
            <a:endParaRPr kumimoji="1" lang="ja-JP" altLang="en-US" dirty="0"/>
          </a:p>
        </p:txBody>
      </p:sp>
      <p:pic>
        <p:nvPicPr>
          <p:cNvPr id="1030" name="Picture 6" descr="https://images-na.ssl-images-amazon.com/images/I/61t27kDCugL._SL1100_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708" y="673028"/>
            <a:ext cx="2072918" cy="207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カギ線コネクタ 14"/>
          <p:cNvCxnSpPr/>
          <p:nvPr/>
        </p:nvCxnSpPr>
        <p:spPr>
          <a:xfrm rot="5400000">
            <a:off x="3106708" y="2738057"/>
            <a:ext cx="2123315" cy="1491917"/>
          </a:xfrm>
          <a:prstGeom prst="bentConnector3">
            <a:avLst>
              <a:gd name="adj1" fmla="val 99864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カギ線コネクタ 19"/>
          <p:cNvCxnSpPr/>
          <p:nvPr/>
        </p:nvCxnSpPr>
        <p:spPr>
          <a:xfrm flipV="1">
            <a:off x="935879" y="2358189"/>
            <a:ext cx="3898232" cy="1539862"/>
          </a:xfrm>
          <a:prstGeom prst="bentConnector3">
            <a:avLst>
              <a:gd name="adj1" fmla="val 99588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3461355" y="361364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GND</a:t>
            </a:r>
            <a:endParaRPr kumimoji="1" lang="ja-JP" altLang="en-US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3450319" y="4245037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3pin</a:t>
            </a:r>
            <a:endParaRPr kumimoji="1" lang="ja-JP" altLang="en-US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3479273" y="275876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GND</a:t>
            </a:r>
            <a:endParaRPr kumimoji="1" lang="ja-JP" altLang="en-US" dirty="0"/>
          </a:p>
        </p:txBody>
      </p:sp>
      <p:pic>
        <p:nvPicPr>
          <p:cNvPr id="1036" name="Picture 12" descr="L-793SRD-D | Kingbright LEDLED色: 赤 スルーホール実装 1.85 V | RS Component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7329" l="10000" r="95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40103" flipV="1">
            <a:off x="3079818" y="2559118"/>
            <a:ext cx="2003073" cy="112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テキスト ボックス 30"/>
          <p:cNvSpPr txBox="1"/>
          <p:nvPr/>
        </p:nvSpPr>
        <p:spPr>
          <a:xfrm>
            <a:off x="3479273" y="3119412"/>
            <a:ext cx="13740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13pin</a:t>
            </a:r>
          </a:p>
          <a:p>
            <a:r>
              <a:rPr kumimoji="1" lang="en-US" altLang="ja-JP" sz="1200" dirty="0" smtClean="0"/>
              <a:t>(LED</a:t>
            </a:r>
            <a:r>
              <a:rPr kumimoji="1" lang="ja-JP" altLang="en-US" sz="1200" dirty="0" smtClean="0"/>
              <a:t>の長いほう</a:t>
            </a:r>
            <a:r>
              <a:rPr kumimoji="1" lang="en-US" altLang="ja-JP" sz="1200" dirty="0" smtClean="0"/>
              <a:t>)</a:t>
            </a:r>
            <a:endParaRPr kumimoji="1" lang="ja-JP" altLang="en-US" dirty="0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118867" y="73781"/>
            <a:ext cx="44643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 smtClean="0"/>
              <a:t>配線</a:t>
            </a:r>
            <a:r>
              <a:rPr lang="ja-JP" altLang="en-US" sz="4800" dirty="0" smtClean="0"/>
              <a:t>：検証</a:t>
            </a:r>
            <a:r>
              <a:rPr lang="ja-JP" altLang="en-US" sz="4800" dirty="0"/>
              <a:t>版</a:t>
            </a:r>
            <a:endParaRPr kumimoji="1" lang="ja-JP" altLang="en-US" sz="4800" dirty="0"/>
          </a:p>
        </p:txBody>
      </p:sp>
      <p:pic>
        <p:nvPicPr>
          <p:cNvPr id="2" name="Picture 2" descr="https://images-na.ssl-images-amazon.com/images/I/31XHbcUQpJL._AC_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225" y="557388"/>
            <a:ext cx="2679167" cy="162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/>
          <p:cNvSpPr txBox="1"/>
          <p:nvPr/>
        </p:nvSpPr>
        <p:spPr>
          <a:xfrm>
            <a:off x="9308687" y="2228652"/>
            <a:ext cx="27716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受信機（</a:t>
            </a:r>
            <a:r>
              <a:rPr lang="en-US" altLang="ja-JP" dirty="0" smtClean="0"/>
              <a:t>R2000SBM</a:t>
            </a:r>
            <a:r>
              <a:rPr kumimoji="1" lang="ja-JP" altLang="en-US" dirty="0" smtClean="0"/>
              <a:t>）</a:t>
            </a:r>
            <a:endParaRPr kumimoji="1" lang="en-US" altLang="ja-JP" dirty="0" smtClean="0"/>
          </a:p>
          <a:p>
            <a:r>
              <a:rPr lang="en-US" altLang="ja-JP" dirty="0" smtClean="0"/>
              <a:t>【</a:t>
            </a:r>
            <a:r>
              <a:rPr lang="ja-JP" altLang="en-US" dirty="0" smtClean="0"/>
              <a:t>バインド</a:t>
            </a:r>
            <a:r>
              <a:rPr lang="en-US" altLang="ja-JP" dirty="0" smtClean="0"/>
              <a:t>】</a:t>
            </a:r>
          </a:p>
          <a:p>
            <a:r>
              <a:rPr lang="ja-JP" altLang="en-US" dirty="0" smtClean="0"/>
              <a:t>右上のボタンを長押し</a:t>
            </a:r>
            <a:endParaRPr lang="en-US" altLang="ja-JP" dirty="0" smtClean="0"/>
          </a:p>
          <a:p>
            <a:r>
              <a:rPr kumimoji="1" lang="ja-JP" altLang="en-US" sz="1400" dirty="0" smtClean="0"/>
              <a:t>・早い点滅：バインド待ち</a:t>
            </a:r>
            <a:endParaRPr kumimoji="1" lang="en-US" altLang="ja-JP" sz="1400" dirty="0" smtClean="0"/>
          </a:p>
          <a:p>
            <a:r>
              <a:rPr lang="ja-JP" altLang="en-US" sz="1400" dirty="0" smtClean="0"/>
              <a:t>・点灯：接続有（</a:t>
            </a:r>
            <a:r>
              <a:rPr lang="en-US" altLang="ja-JP" sz="1400" dirty="0" smtClean="0"/>
              <a:t>bind</a:t>
            </a:r>
            <a:r>
              <a:rPr lang="ja-JP" altLang="en-US" sz="1400" dirty="0" smtClean="0"/>
              <a:t>済）</a:t>
            </a:r>
            <a:endParaRPr lang="en-US" altLang="ja-JP" sz="1400" dirty="0" smtClean="0"/>
          </a:p>
          <a:p>
            <a:r>
              <a:rPr kumimoji="1" lang="ja-JP" altLang="en-US" sz="1400" dirty="0" smtClean="0"/>
              <a:t>・遅い点滅：接続無し</a:t>
            </a:r>
            <a:endParaRPr kumimoji="1" lang="ja-JP" altLang="en-US" sz="14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9113559" y="4909669"/>
            <a:ext cx="31619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送信器</a:t>
            </a:r>
            <a:r>
              <a:rPr kumimoji="1" lang="ja-JP" altLang="en-US" dirty="0" smtClean="0"/>
              <a:t>（</a:t>
            </a:r>
            <a:r>
              <a:rPr kumimoji="1" lang="en-US" altLang="ja-JP" dirty="0" smtClean="0"/>
              <a:t>JP4IN1-SE</a:t>
            </a:r>
            <a:r>
              <a:rPr kumimoji="1" lang="ja-JP" altLang="en-US" dirty="0" smtClean="0"/>
              <a:t>）</a:t>
            </a:r>
            <a:endParaRPr kumimoji="1" lang="en-US" altLang="ja-JP" dirty="0" smtClean="0"/>
          </a:p>
          <a:p>
            <a:r>
              <a:rPr lang="en-US" altLang="ja-JP" dirty="0" smtClean="0"/>
              <a:t>【</a:t>
            </a:r>
            <a:r>
              <a:rPr lang="ja-JP" altLang="en-US" dirty="0" smtClean="0"/>
              <a:t>バインド</a:t>
            </a:r>
            <a:r>
              <a:rPr lang="en-US" altLang="ja-JP" dirty="0" smtClean="0"/>
              <a:t>】</a:t>
            </a:r>
            <a:endParaRPr kumimoji="1" lang="en-US" altLang="ja-JP" dirty="0" smtClean="0"/>
          </a:p>
          <a:p>
            <a:r>
              <a:rPr lang="ja-JP" altLang="en-US" sz="1600" dirty="0" smtClean="0"/>
              <a:t>・適切な</a:t>
            </a:r>
            <a:r>
              <a:rPr lang="en-US" altLang="ja-JP" sz="1600" dirty="0" smtClean="0"/>
              <a:t>Firmware</a:t>
            </a:r>
            <a:r>
              <a:rPr lang="ja-JP" altLang="en-US" sz="1600" dirty="0" smtClean="0"/>
              <a:t>を焼く（</a:t>
            </a:r>
            <a:r>
              <a:rPr lang="en-US" altLang="ja-JP" sz="1600" dirty="0" smtClean="0"/>
              <a:t>Transmitter</a:t>
            </a:r>
            <a:r>
              <a:rPr lang="ja-JP" altLang="en-US" sz="1600" dirty="0" smtClean="0"/>
              <a:t>プログラム参照）</a:t>
            </a:r>
            <a:endParaRPr lang="en-US" altLang="ja-JP" sz="1600" dirty="0" smtClean="0"/>
          </a:p>
          <a:p>
            <a:r>
              <a:rPr lang="ja-JP" altLang="en-US" sz="1600" dirty="0" smtClean="0"/>
              <a:t>・</a:t>
            </a:r>
            <a:r>
              <a:rPr lang="en-US" altLang="ja-JP" sz="1600" dirty="0" smtClean="0"/>
              <a:t>Arduino</a:t>
            </a:r>
            <a:r>
              <a:rPr lang="ja-JP" altLang="en-US" sz="1600" dirty="0" smtClean="0"/>
              <a:t>と接続</a:t>
            </a:r>
            <a:endParaRPr lang="en-US" altLang="ja-JP" sz="1600" dirty="0" smtClean="0"/>
          </a:p>
          <a:p>
            <a:r>
              <a:rPr lang="ja-JP" altLang="en-US" sz="1600" dirty="0" smtClean="0"/>
              <a:t>（赤点灯で</a:t>
            </a:r>
            <a:r>
              <a:rPr lang="en-US" altLang="ja-JP" sz="1600" dirty="0" smtClean="0"/>
              <a:t>PPM</a:t>
            </a:r>
            <a:r>
              <a:rPr lang="ja-JP" altLang="en-US" sz="1600" dirty="0" smtClean="0"/>
              <a:t>を認識状態）</a:t>
            </a:r>
            <a:endParaRPr lang="en-US" altLang="ja-JP" sz="1600" dirty="0" smtClean="0"/>
          </a:p>
        </p:txBody>
      </p:sp>
    </p:spTree>
    <p:extLst>
      <p:ext uri="{BB962C8B-B14F-4D97-AF65-F5344CB8AC3E}">
        <p14:creationId xmlns:p14="http://schemas.microsoft.com/office/powerpoint/2010/main" val="206885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18866" y="73781"/>
            <a:ext cx="9877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 smtClean="0"/>
              <a:t>プログラム：</a:t>
            </a:r>
            <a:r>
              <a:rPr kumimoji="1" lang="en-US" altLang="ja-JP" sz="4800" dirty="0" err="1" smtClean="0"/>
              <a:t>Arduino_serial.ino</a:t>
            </a:r>
            <a:endParaRPr kumimoji="1" lang="en-US" altLang="ja-JP" sz="4800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47135" y="3200400"/>
            <a:ext cx="7332457" cy="350865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sz="2400" b="1" dirty="0" smtClean="0"/>
              <a:t>機能１</a:t>
            </a:r>
            <a:endParaRPr lang="en-US" altLang="ja-JP" b="1" dirty="0" smtClean="0"/>
          </a:p>
          <a:p>
            <a:r>
              <a:rPr lang="en-US" altLang="ja-JP" dirty="0" smtClean="0"/>
              <a:t>【setup】</a:t>
            </a:r>
          </a:p>
          <a:p>
            <a:r>
              <a:rPr lang="ja-JP" altLang="en-US" dirty="0" smtClean="0"/>
              <a:t>・</a:t>
            </a:r>
            <a:r>
              <a:rPr lang="en-US" altLang="ja-JP" dirty="0" err="1" smtClean="0"/>
              <a:t>Serial.begin</a:t>
            </a:r>
            <a:r>
              <a:rPr lang="en-US" altLang="ja-JP" dirty="0" smtClean="0"/>
              <a:t>(115200); // MATLAB</a:t>
            </a:r>
            <a:r>
              <a:rPr lang="ja-JP" altLang="en-US" dirty="0" smtClean="0"/>
              <a:t>の設定と合わせる</a:t>
            </a:r>
            <a:endParaRPr lang="en-US" altLang="ja-JP" dirty="0" smtClean="0"/>
          </a:p>
          <a:p>
            <a:r>
              <a:rPr lang="ja-JP" altLang="en-US" dirty="0" smtClean="0"/>
              <a:t>・</a:t>
            </a:r>
            <a:r>
              <a:rPr lang="en-US" altLang="ja-JP" dirty="0" err="1" smtClean="0"/>
              <a:t>last_received_time</a:t>
            </a:r>
            <a:r>
              <a:rPr lang="en-US" altLang="ja-JP" dirty="0" smtClean="0"/>
              <a:t> </a:t>
            </a:r>
            <a:r>
              <a:rPr lang="ja-JP" altLang="en-US" dirty="0" smtClean="0"/>
              <a:t>初期化</a:t>
            </a:r>
            <a:endParaRPr lang="en-US" altLang="ja-JP" dirty="0" smtClean="0"/>
          </a:p>
          <a:p>
            <a:r>
              <a:rPr kumimoji="1" lang="en-US" altLang="ja-JP" dirty="0" smtClean="0"/>
              <a:t>【loop】</a:t>
            </a:r>
          </a:p>
          <a:p>
            <a:r>
              <a:rPr lang="en-US" altLang="ja-JP" dirty="0" err="1" smtClean="0"/>
              <a:t>receive_serial</a:t>
            </a:r>
            <a:r>
              <a:rPr lang="en-US" altLang="ja-JP" dirty="0" smtClean="0"/>
              <a:t>();</a:t>
            </a:r>
          </a:p>
          <a:p>
            <a:endParaRPr kumimoji="1" lang="en-US" altLang="ja-JP" dirty="0" smtClean="0"/>
          </a:p>
          <a:p>
            <a:r>
              <a:rPr lang="en-US" altLang="ja-JP" dirty="0" smtClean="0"/>
              <a:t>【</a:t>
            </a:r>
            <a:r>
              <a:rPr lang="en-US" altLang="ja-JP" dirty="0" err="1" smtClean="0"/>
              <a:t>receive_serial</a:t>
            </a:r>
            <a:r>
              <a:rPr lang="en-US" altLang="ja-JP" dirty="0" smtClean="0"/>
              <a:t>】</a:t>
            </a:r>
          </a:p>
          <a:p>
            <a:r>
              <a:rPr kumimoji="1" lang="en-US" altLang="ja-JP" dirty="0" err="1" smtClean="0"/>
              <a:t>Serial.readBytesUntil</a:t>
            </a:r>
            <a:r>
              <a:rPr kumimoji="1" lang="ja-JP" altLang="en-US" dirty="0" smtClean="0"/>
              <a:t>で</a:t>
            </a:r>
            <a:r>
              <a:rPr kumimoji="1" lang="en-US" altLang="ja-JP" dirty="0" err="1" smtClean="0"/>
              <a:t>packetBuffer</a:t>
            </a:r>
            <a:r>
              <a:rPr kumimoji="1" lang="ja-JP" altLang="en-US" dirty="0" smtClean="0"/>
              <a:t>に値を読み込み</a:t>
            </a:r>
            <a:endParaRPr kumimoji="1" lang="en-US" altLang="ja-JP" dirty="0" smtClean="0"/>
          </a:p>
          <a:p>
            <a:r>
              <a:rPr lang="en-US" altLang="ja-JP" dirty="0" smtClean="0"/>
              <a:t>uint16_t</a:t>
            </a:r>
            <a:r>
              <a:rPr lang="ja-JP" altLang="en-US" dirty="0" smtClean="0"/>
              <a:t>に変換し配列</a:t>
            </a:r>
            <a:r>
              <a:rPr lang="en-US" altLang="ja-JP" dirty="0" smtClean="0"/>
              <a:t>pw</a:t>
            </a:r>
            <a:r>
              <a:rPr lang="ja-JP" altLang="en-US" dirty="0" smtClean="0"/>
              <a:t>に代入</a:t>
            </a:r>
            <a:endParaRPr lang="en-US" altLang="ja-JP" dirty="0" smtClean="0"/>
          </a:p>
          <a:p>
            <a:r>
              <a:rPr kumimoji="1" lang="en-US" altLang="ja-JP" dirty="0" smtClean="0"/>
              <a:t>0.5 s </a:t>
            </a:r>
            <a:r>
              <a:rPr kumimoji="1" lang="ja-JP" altLang="en-US" dirty="0" smtClean="0"/>
              <a:t>以上信号が受信できない場合はプロペラストップ</a:t>
            </a:r>
            <a:endParaRPr kumimoji="1" lang="en-US" altLang="ja-JP" dirty="0" smtClean="0"/>
          </a:p>
          <a:p>
            <a:r>
              <a:rPr lang="ja-JP" altLang="en-US" dirty="0" smtClean="0"/>
              <a:t>（これを機能させるのに</a:t>
            </a:r>
            <a:r>
              <a:rPr lang="en-US" altLang="ja-JP" dirty="0" err="1" smtClean="0"/>
              <a:t>packetBuffer</a:t>
            </a:r>
            <a:r>
              <a:rPr lang="ja-JP" altLang="en-US" dirty="0" smtClean="0"/>
              <a:t>を０などにする必要はない？）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21815" y="811684"/>
            <a:ext cx="89092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機能</a:t>
            </a:r>
            <a:endParaRPr kumimoji="1" lang="en-US" altLang="ja-JP" dirty="0" smtClean="0"/>
          </a:p>
          <a:p>
            <a:r>
              <a:rPr lang="en-US" altLang="ja-JP" dirty="0"/>
              <a:t>1</a:t>
            </a:r>
            <a:r>
              <a:rPr lang="en-US" altLang="ja-JP" dirty="0" smtClean="0"/>
              <a:t>. </a:t>
            </a:r>
            <a:r>
              <a:rPr kumimoji="1" lang="ja-JP" altLang="en-US" dirty="0" smtClean="0"/>
              <a:t>シリアル通信で</a:t>
            </a:r>
            <a:r>
              <a:rPr lang="en-US" altLang="ja-JP" dirty="0" smtClean="0"/>
              <a:t>MATLAB(PC)</a:t>
            </a:r>
            <a:r>
              <a:rPr lang="ja-JP" altLang="en-US" dirty="0" smtClean="0"/>
              <a:t>と接続</a:t>
            </a:r>
            <a:endParaRPr lang="en-US" altLang="ja-JP" dirty="0" smtClean="0"/>
          </a:p>
          <a:p>
            <a:r>
              <a:rPr lang="en-US" altLang="ja-JP" dirty="0" smtClean="0"/>
              <a:t>2. </a:t>
            </a:r>
            <a:r>
              <a:rPr kumimoji="1" lang="en-US" altLang="ja-JP" dirty="0" smtClean="0"/>
              <a:t>uint8</a:t>
            </a:r>
            <a:r>
              <a:rPr lang="ja-JP" altLang="en-US" dirty="0" smtClean="0"/>
              <a:t>の</a:t>
            </a:r>
            <a:r>
              <a:rPr lang="en-US" altLang="ja-JP" dirty="0" smtClean="0"/>
              <a:t>16</a:t>
            </a:r>
            <a:r>
              <a:rPr lang="ja-JP" altLang="en-US" dirty="0" smtClean="0"/>
              <a:t>成分配列を受け取り対応した</a:t>
            </a:r>
            <a:r>
              <a:rPr lang="en-US" altLang="ja-JP" dirty="0" smtClean="0"/>
              <a:t>PPM</a:t>
            </a:r>
            <a:r>
              <a:rPr lang="ja-JP" altLang="en-US" dirty="0" smtClean="0"/>
              <a:t>を</a:t>
            </a:r>
            <a:r>
              <a:rPr lang="en-US" altLang="ja-JP" dirty="0" smtClean="0"/>
              <a:t>A1pin </a:t>
            </a:r>
            <a:r>
              <a:rPr lang="ja-JP" altLang="en-US" dirty="0"/>
              <a:t>から出力（検証版では</a:t>
            </a:r>
            <a:r>
              <a:rPr lang="en-US" altLang="ja-JP" dirty="0"/>
              <a:t>2pin</a:t>
            </a:r>
            <a:r>
              <a:rPr lang="ja-JP" altLang="en-US" dirty="0"/>
              <a:t>）</a:t>
            </a:r>
            <a:endParaRPr lang="en-US" altLang="ja-JP" dirty="0"/>
          </a:p>
          <a:p>
            <a:r>
              <a:rPr lang="en-US" altLang="ja-JP" dirty="0" smtClean="0"/>
              <a:t>3. </a:t>
            </a:r>
            <a:r>
              <a:rPr kumimoji="1" lang="ja-JP" altLang="en-US" dirty="0" smtClean="0"/>
              <a:t>緊急停止用ボタンによる割り込みで強制的に</a:t>
            </a:r>
            <a:r>
              <a:rPr kumimoji="1" lang="en-US" altLang="ja-JP" dirty="0" smtClean="0"/>
              <a:t>arming</a:t>
            </a:r>
            <a:r>
              <a:rPr kumimoji="1" lang="ja-JP" altLang="en-US" dirty="0" smtClean="0"/>
              <a:t>状態の</a:t>
            </a:r>
            <a:r>
              <a:rPr kumimoji="1" lang="en-US" altLang="ja-JP" dirty="0" smtClean="0"/>
              <a:t>PPM</a:t>
            </a:r>
            <a:r>
              <a:rPr kumimoji="1" lang="ja-JP" altLang="en-US" dirty="0" smtClean="0"/>
              <a:t>を出力</a:t>
            </a:r>
            <a:endParaRPr kumimoji="1" lang="en-US" altLang="ja-JP" dirty="0" smtClean="0"/>
          </a:p>
          <a:p>
            <a:r>
              <a:rPr lang="en-US" altLang="ja-JP" dirty="0" smtClean="0"/>
              <a:t>4. </a:t>
            </a:r>
            <a:r>
              <a:rPr lang="ja-JP" altLang="en-US" dirty="0" smtClean="0"/>
              <a:t>緊急停止ボタンを戻すことで</a:t>
            </a:r>
            <a:r>
              <a:rPr lang="en-US" altLang="ja-JP" dirty="0" smtClean="0"/>
              <a:t>reset</a:t>
            </a:r>
            <a:r>
              <a:rPr lang="ja-JP" altLang="en-US" dirty="0"/>
              <a:t>し</a:t>
            </a:r>
            <a:r>
              <a:rPr lang="ja-JP" altLang="en-US" dirty="0" smtClean="0"/>
              <a:t>実験再開待機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04933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18866" y="73781"/>
            <a:ext cx="9877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 smtClean="0"/>
              <a:t>プログラム：</a:t>
            </a:r>
            <a:r>
              <a:rPr kumimoji="1" lang="en-US" altLang="ja-JP" sz="4800" dirty="0" err="1" smtClean="0"/>
              <a:t>Arduino_serial.ino</a:t>
            </a:r>
            <a:endParaRPr kumimoji="1" lang="en-US" altLang="ja-JP" sz="4800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47135" y="3200400"/>
            <a:ext cx="3196709" cy="29546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sz="2400" b="1" dirty="0" smtClean="0"/>
              <a:t>機能２</a:t>
            </a:r>
            <a:endParaRPr lang="en-US" altLang="ja-JP" b="1" dirty="0" smtClean="0"/>
          </a:p>
          <a:p>
            <a:r>
              <a:rPr lang="en-US" altLang="ja-JP" dirty="0" smtClean="0"/>
              <a:t>【setup】</a:t>
            </a:r>
          </a:p>
          <a:p>
            <a:r>
              <a:rPr lang="en-US" altLang="ja-JP" dirty="0" err="1" smtClean="0"/>
              <a:t>setupPPM</a:t>
            </a:r>
            <a:r>
              <a:rPr lang="en-US" altLang="ja-JP" dirty="0" smtClean="0"/>
              <a:t>();</a:t>
            </a:r>
          </a:p>
          <a:p>
            <a:r>
              <a:rPr kumimoji="1" lang="en-US" altLang="ja-JP" dirty="0" smtClean="0"/>
              <a:t>【loop】</a:t>
            </a:r>
          </a:p>
          <a:p>
            <a:r>
              <a:rPr kumimoji="1" lang="ja-JP" altLang="en-US" dirty="0" smtClean="0"/>
              <a:t>なし</a:t>
            </a:r>
            <a:endParaRPr kumimoji="1" lang="en-US" altLang="ja-JP" dirty="0" smtClean="0"/>
          </a:p>
          <a:p>
            <a:r>
              <a:rPr lang="en-US" altLang="ja-JP" dirty="0" smtClean="0"/>
              <a:t>【</a:t>
            </a:r>
            <a:r>
              <a:rPr lang="en-US" altLang="ja-JP" dirty="0" err="1" smtClean="0"/>
              <a:t>setupPPM</a:t>
            </a:r>
            <a:r>
              <a:rPr lang="en-US" altLang="ja-JP" dirty="0" smtClean="0"/>
              <a:t>】</a:t>
            </a:r>
          </a:p>
          <a:p>
            <a:r>
              <a:rPr lang="ja-JP" altLang="en-US" dirty="0" smtClean="0"/>
              <a:t>・出力ピン設定</a:t>
            </a:r>
            <a:endParaRPr lang="en-US" altLang="ja-JP" dirty="0" smtClean="0"/>
          </a:p>
          <a:p>
            <a:r>
              <a:rPr lang="ja-JP" altLang="en-US" dirty="0" smtClean="0"/>
              <a:t>・</a:t>
            </a:r>
            <a:r>
              <a:rPr lang="en-US" altLang="ja-JP" dirty="0" smtClean="0"/>
              <a:t>pw</a:t>
            </a:r>
            <a:r>
              <a:rPr lang="ja-JP" altLang="en-US" dirty="0" smtClean="0"/>
              <a:t>初期化</a:t>
            </a:r>
            <a:endParaRPr lang="en-US" altLang="ja-JP" dirty="0" smtClean="0"/>
          </a:p>
          <a:p>
            <a:r>
              <a:rPr lang="ja-JP" altLang="en-US" dirty="0" smtClean="0"/>
              <a:t>・</a:t>
            </a:r>
            <a:r>
              <a:rPr lang="en-US" altLang="ja-JP" dirty="0" smtClean="0"/>
              <a:t>timer1</a:t>
            </a:r>
            <a:r>
              <a:rPr lang="ja-JP" altLang="en-US" dirty="0" smtClean="0"/>
              <a:t>割り込み設定</a:t>
            </a:r>
            <a:endParaRPr lang="en-US" altLang="ja-JP" dirty="0" err="1"/>
          </a:p>
          <a:p>
            <a:r>
              <a:rPr lang="en-US" altLang="ja-JP" dirty="0" smtClean="0"/>
              <a:t>	(</a:t>
            </a:r>
            <a:r>
              <a:rPr lang="en-US" altLang="ja-JP" dirty="0" err="1" smtClean="0"/>
              <a:t>Pulse_control</a:t>
            </a:r>
            <a:r>
              <a:rPr lang="ja-JP" altLang="en-US" dirty="0" smtClean="0"/>
              <a:t>登録</a:t>
            </a:r>
            <a:r>
              <a:rPr lang="en-US" altLang="ja-JP" dirty="0" smtClean="0"/>
              <a:t>)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970638" y="3200400"/>
            <a:ext cx="6636753" cy="17543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【</a:t>
            </a:r>
            <a:r>
              <a:rPr lang="en-US" altLang="ja-JP" dirty="0" err="1" smtClean="0"/>
              <a:t>Pulse_control】PPM</a:t>
            </a:r>
            <a:r>
              <a:rPr lang="ja-JP" altLang="en-US" dirty="0" smtClean="0"/>
              <a:t>仕様を参照すること</a:t>
            </a:r>
            <a:endParaRPr lang="en-US" altLang="ja-JP" dirty="0" smtClean="0"/>
          </a:p>
          <a:p>
            <a:r>
              <a:rPr lang="ja-JP" altLang="en-US" dirty="0" smtClean="0"/>
              <a:t>・</a:t>
            </a:r>
            <a:r>
              <a:rPr lang="en-US" altLang="ja-JP" dirty="0" smtClean="0"/>
              <a:t>timer1</a:t>
            </a:r>
            <a:r>
              <a:rPr lang="ja-JP" altLang="en-US" dirty="0" smtClean="0"/>
              <a:t>割り込みごとに呼ばれ、出力ピンの状態を切り替え、</a:t>
            </a:r>
            <a:endParaRPr lang="en-US" altLang="ja-JP" dirty="0" smtClean="0"/>
          </a:p>
          <a:p>
            <a:r>
              <a:rPr lang="en-US" altLang="ja-JP" dirty="0"/>
              <a:t>	</a:t>
            </a:r>
            <a:r>
              <a:rPr lang="ja-JP" altLang="en-US" dirty="0" smtClean="0"/>
              <a:t>次の割り込み時間を設定するだけの関数</a:t>
            </a:r>
            <a:endParaRPr lang="en-US" altLang="ja-JP" dirty="0" smtClean="0"/>
          </a:p>
          <a:p>
            <a:r>
              <a:rPr lang="ja-JP" altLang="en-US" dirty="0" smtClean="0"/>
              <a:t>・</a:t>
            </a:r>
            <a:r>
              <a:rPr lang="en-US" altLang="ja-JP" dirty="0" smtClean="0"/>
              <a:t>HIGH</a:t>
            </a:r>
            <a:r>
              <a:rPr lang="ja-JP" altLang="en-US" dirty="0" smtClean="0"/>
              <a:t>なら</a:t>
            </a:r>
            <a:r>
              <a:rPr lang="en-US" altLang="ja-JP" dirty="0" smtClean="0"/>
              <a:t>LOW</a:t>
            </a:r>
            <a:r>
              <a:rPr lang="ja-JP" altLang="en-US" dirty="0" smtClean="0"/>
              <a:t>にし、割り込み時間を</a:t>
            </a:r>
            <a:r>
              <a:rPr lang="en-US" altLang="ja-JP" dirty="0" smtClean="0"/>
              <a:t>0.4 </a:t>
            </a:r>
            <a:r>
              <a:rPr lang="en-US" altLang="ja-JP" dirty="0" err="1" smtClean="0"/>
              <a:t>ms</a:t>
            </a:r>
            <a:r>
              <a:rPr lang="en-US" altLang="ja-JP" dirty="0" smtClean="0"/>
              <a:t> </a:t>
            </a:r>
            <a:r>
              <a:rPr lang="ja-JP" altLang="en-US" dirty="0" smtClean="0"/>
              <a:t>に設定</a:t>
            </a:r>
            <a:endParaRPr lang="en-US" altLang="ja-JP" dirty="0" smtClean="0"/>
          </a:p>
          <a:p>
            <a:r>
              <a:rPr lang="ja-JP" altLang="en-US" dirty="0" smtClean="0"/>
              <a:t>・</a:t>
            </a:r>
            <a:r>
              <a:rPr lang="en-US" altLang="ja-JP" dirty="0" smtClean="0"/>
              <a:t>LOW</a:t>
            </a:r>
            <a:r>
              <a:rPr lang="ja-JP" altLang="en-US" dirty="0" smtClean="0"/>
              <a:t>なら</a:t>
            </a:r>
            <a:r>
              <a:rPr lang="en-US" altLang="ja-JP" dirty="0" smtClean="0"/>
              <a:t>HIGH</a:t>
            </a:r>
            <a:r>
              <a:rPr lang="ja-JP" altLang="en-US" dirty="0"/>
              <a:t>にし</a:t>
            </a:r>
            <a:r>
              <a:rPr lang="ja-JP" altLang="en-US" dirty="0" smtClean="0"/>
              <a:t>、</a:t>
            </a:r>
            <a:r>
              <a:rPr lang="en-US" altLang="ja-JP" dirty="0" smtClean="0"/>
              <a:t>pw</a:t>
            </a:r>
            <a:r>
              <a:rPr lang="ja-JP" altLang="en-US" dirty="0" smtClean="0"/>
              <a:t>の各値と</a:t>
            </a:r>
            <a:r>
              <a:rPr lang="en-US" altLang="ja-JP" dirty="0" smtClean="0"/>
              <a:t>PPM</a:t>
            </a:r>
            <a:r>
              <a:rPr lang="ja-JP" altLang="en-US" dirty="0" smtClean="0"/>
              <a:t>周期の残り時間に</a:t>
            </a:r>
            <a:endParaRPr lang="en-US" altLang="ja-JP" dirty="0" smtClean="0"/>
          </a:p>
          <a:p>
            <a:r>
              <a:rPr lang="en-US" altLang="ja-JP" dirty="0"/>
              <a:t>	</a:t>
            </a:r>
            <a:r>
              <a:rPr lang="ja-JP" altLang="en-US" dirty="0" smtClean="0"/>
              <a:t>割り込み時間を順次切り替えていく</a:t>
            </a:r>
            <a:endParaRPr lang="en-US" altLang="ja-JP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21815" y="811684"/>
            <a:ext cx="89092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機能</a:t>
            </a:r>
            <a:endParaRPr kumimoji="1" lang="en-US" altLang="ja-JP" dirty="0" smtClean="0"/>
          </a:p>
          <a:p>
            <a:r>
              <a:rPr lang="en-US" altLang="ja-JP" dirty="0"/>
              <a:t>1</a:t>
            </a:r>
            <a:r>
              <a:rPr lang="en-US" altLang="ja-JP" dirty="0" smtClean="0"/>
              <a:t>. </a:t>
            </a:r>
            <a:r>
              <a:rPr kumimoji="1" lang="ja-JP" altLang="en-US" dirty="0" smtClean="0"/>
              <a:t>シリアル通信で</a:t>
            </a:r>
            <a:r>
              <a:rPr lang="en-US" altLang="ja-JP" dirty="0" smtClean="0"/>
              <a:t>MATLAB(PC)</a:t>
            </a:r>
            <a:r>
              <a:rPr lang="ja-JP" altLang="en-US" dirty="0" smtClean="0"/>
              <a:t>と接続</a:t>
            </a:r>
            <a:endParaRPr lang="en-US" altLang="ja-JP" dirty="0" smtClean="0"/>
          </a:p>
          <a:p>
            <a:r>
              <a:rPr lang="en-US" altLang="ja-JP" dirty="0" smtClean="0"/>
              <a:t>2. </a:t>
            </a:r>
            <a:r>
              <a:rPr kumimoji="1" lang="en-US" altLang="ja-JP" dirty="0" smtClean="0"/>
              <a:t>uint8</a:t>
            </a:r>
            <a:r>
              <a:rPr lang="ja-JP" altLang="en-US" dirty="0" smtClean="0"/>
              <a:t>の</a:t>
            </a:r>
            <a:r>
              <a:rPr lang="en-US" altLang="ja-JP" dirty="0" smtClean="0"/>
              <a:t>16</a:t>
            </a:r>
            <a:r>
              <a:rPr lang="ja-JP" altLang="en-US" dirty="0" smtClean="0"/>
              <a:t>成分配列を受け取り対応した</a:t>
            </a:r>
            <a:r>
              <a:rPr lang="en-US" altLang="ja-JP" dirty="0" smtClean="0"/>
              <a:t>PPM</a:t>
            </a:r>
            <a:r>
              <a:rPr lang="ja-JP" altLang="en-US" dirty="0" smtClean="0"/>
              <a:t>を</a:t>
            </a:r>
            <a:r>
              <a:rPr lang="en-US" altLang="ja-JP" dirty="0" smtClean="0"/>
              <a:t>A1pin </a:t>
            </a:r>
            <a:r>
              <a:rPr lang="ja-JP" altLang="en-US" dirty="0"/>
              <a:t>から出力（検証版では</a:t>
            </a:r>
            <a:r>
              <a:rPr lang="en-US" altLang="ja-JP" dirty="0"/>
              <a:t>2pin</a:t>
            </a:r>
            <a:r>
              <a:rPr lang="ja-JP" altLang="en-US" dirty="0"/>
              <a:t>）</a:t>
            </a:r>
            <a:endParaRPr lang="en-US" altLang="ja-JP" dirty="0"/>
          </a:p>
          <a:p>
            <a:r>
              <a:rPr lang="en-US" altLang="ja-JP" dirty="0" smtClean="0"/>
              <a:t>3. </a:t>
            </a:r>
            <a:r>
              <a:rPr kumimoji="1" lang="ja-JP" altLang="en-US" dirty="0" smtClean="0"/>
              <a:t>緊急停止用ボタンによる割り込みで強制的に</a:t>
            </a:r>
            <a:r>
              <a:rPr kumimoji="1" lang="en-US" altLang="ja-JP" dirty="0" smtClean="0"/>
              <a:t>arming</a:t>
            </a:r>
            <a:r>
              <a:rPr kumimoji="1" lang="ja-JP" altLang="en-US" dirty="0" smtClean="0"/>
              <a:t>状態の</a:t>
            </a:r>
            <a:r>
              <a:rPr kumimoji="1" lang="en-US" altLang="ja-JP" dirty="0" smtClean="0"/>
              <a:t>PPM</a:t>
            </a:r>
            <a:r>
              <a:rPr kumimoji="1" lang="ja-JP" altLang="en-US" dirty="0" smtClean="0"/>
              <a:t>を出力</a:t>
            </a:r>
            <a:endParaRPr kumimoji="1" lang="en-US" altLang="ja-JP" dirty="0" smtClean="0"/>
          </a:p>
          <a:p>
            <a:r>
              <a:rPr lang="en-US" altLang="ja-JP" dirty="0" smtClean="0"/>
              <a:t>4. </a:t>
            </a:r>
            <a:r>
              <a:rPr lang="ja-JP" altLang="en-US" dirty="0" smtClean="0"/>
              <a:t>緊急停止ボタンを戻すことで</a:t>
            </a:r>
            <a:r>
              <a:rPr lang="en-US" altLang="ja-JP" dirty="0" smtClean="0"/>
              <a:t>reset</a:t>
            </a:r>
            <a:r>
              <a:rPr lang="ja-JP" altLang="en-US" dirty="0"/>
              <a:t>し</a:t>
            </a:r>
            <a:r>
              <a:rPr lang="ja-JP" altLang="en-US" dirty="0" smtClean="0"/>
              <a:t>実験再開待機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79635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18866" y="73781"/>
            <a:ext cx="9877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 smtClean="0"/>
              <a:t>プログラム：</a:t>
            </a:r>
            <a:r>
              <a:rPr kumimoji="1" lang="en-US" altLang="ja-JP" sz="4800" dirty="0" err="1" smtClean="0"/>
              <a:t>Arduino_serial.ino</a:t>
            </a:r>
            <a:endParaRPr kumimoji="1" lang="en-US" altLang="ja-JP" sz="48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21815" y="811684"/>
            <a:ext cx="89092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機能</a:t>
            </a:r>
            <a:endParaRPr kumimoji="1" lang="en-US" altLang="ja-JP" dirty="0" smtClean="0"/>
          </a:p>
          <a:p>
            <a:r>
              <a:rPr lang="en-US" altLang="ja-JP" dirty="0"/>
              <a:t>1</a:t>
            </a:r>
            <a:r>
              <a:rPr lang="en-US" altLang="ja-JP" dirty="0" smtClean="0"/>
              <a:t>. </a:t>
            </a:r>
            <a:r>
              <a:rPr kumimoji="1" lang="ja-JP" altLang="en-US" dirty="0" smtClean="0"/>
              <a:t>シリアル通信で</a:t>
            </a:r>
            <a:r>
              <a:rPr lang="en-US" altLang="ja-JP" dirty="0" smtClean="0"/>
              <a:t>MATLAB(PC)</a:t>
            </a:r>
            <a:r>
              <a:rPr lang="ja-JP" altLang="en-US" dirty="0" smtClean="0"/>
              <a:t>と接続</a:t>
            </a:r>
            <a:endParaRPr lang="en-US" altLang="ja-JP" dirty="0" smtClean="0"/>
          </a:p>
          <a:p>
            <a:r>
              <a:rPr lang="en-US" altLang="ja-JP" dirty="0" smtClean="0"/>
              <a:t>2. </a:t>
            </a:r>
            <a:r>
              <a:rPr kumimoji="1" lang="en-US" altLang="ja-JP" dirty="0" smtClean="0"/>
              <a:t>uint8</a:t>
            </a:r>
            <a:r>
              <a:rPr lang="ja-JP" altLang="en-US" dirty="0" smtClean="0"/>
              <a:t>の</a:t>
            </a:r>
            <a:r>
              <a:rPr lang="en-US" altLang="ja-JP" dirty="0" smtClean="0"/>
              <a:t>16</a:t>
            </a:r>
            <a:r>
              <a:rPr lang="ja-JP" altLang="en-US" dirty="0" smtClean="0"/>
              <a:t>成分配列を受け取り対応した</a:t>
            </a:r>
            <a:r>
              <a:rPr lang="en-US" altLang="ja-JP" dirty="0" smtClean="0"/>
              <a:t>PPM</a:t>
            </a:r>
            <a:r>
              <a:rPr lang="ja-JP" altLang="en-US" dirty="0" smtClean="0"/>
              <a:t>を</a:t>
            </a:r>
            <a:r>
              <a:rPr lang="en-US" altLang="ja-JP" dirty="0" smtClean="0"/>
              <a:t>A1pin </a:t>
            </a:r>
            <a:r>
              <a:rPr lang="ja-JP" altLang="en-US" dirty="0"/>
              <a:t>から出力（検証版では</a:t>
            </a:r>
            <a:r>
              <a:rPr lang="en-US" altLang="ja-JP" dirty="0"/>
              <a:t>2pin</a:t>
            </a:r>
            <a:r>
              <a:rPr lang="ja-JP" altLang="en-US" dirty="0"/>
              <a:t>）</a:t>
            </a:r>
            <a:endParaRPr lang="en-US" altLang="ja-JP" dirty="0"/>
          </a:p>
          <a:p>
            <a:r>
              <a:rPr lang="en-US" altLang="ja-JP" dirty="0" smtClean="0"/>
              <a:t>3. </a:t>
            </a:r>
            <a:r>
              <a:rPr kumimoji="1" lang="ja-JP" altLang="en-US" dirty="0" smtClean="0"/>
              <a:t>緊急停止用ボタンによる割り込みで強制的に</a:t>
            </a:r>
            <a:r>
              <a:rPr kumimoji="1" lang="en-US" altLang="ja-JP" dirty="0" smtClean="0"/>
              <a:t>arming</a:t>
            </a:r>
            <a:r>
              <a:rPr kumimoji="1" lang="ja-JP" altLang="en-US" dirty="0" smtClean="0"/>
              <a:t>状態の</a:t>
            </a:r>
            <a:r>
              <a:rPr kumimoji="1" lang="en-US" altLang="ja-JP" dirty="0" smtClean="0"/>
              <a:t>PPM</a:t>
            </a:r>
            <a:r>
              <a:rPr kumimoji="1" lang="ja-JP" altLang="en-US" dirty="0" smtClean="0"/>
              <a:t>を出力</a:t>
            </a:r>
            <a:endParaRPr kumimoji="1" lang="en-US" altLang="ja-JP" dirty="0" smtClean="0"/>
          </a:p>
          <a:p>
            <a:r>
              <a:rPr lang="en-US" altLang="ja-JP" dirty="0" smtClean="0"/>
              <a:t>4. </a:t>
            </a:r>
            <a:r>
              <a:rPr lang="ja-JP" altLang="en-US" dirty="0" smtClean="0"/>
              <a:t>緊急停止ボタンを戻すことで</a:t>
            </a:r>
            <a:r>
              <a:rPr lang="en-US" altLang="ja-JP" dirty="0" smtClean="0"/>
              <a:t>reset</a:t>
            </a:r>
            <a:r>
              <a:rPr lang="ja-JP" altLang="en-US" dirty="0"/>
              <a:t>し</a:t>
            </a:r>
            <a:r>
              <a:rPr lang="ja-JP" altLang="en-US" dirty="0" smtClean="0"/>
              <a:t>実験再開待機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18560" y="2497788"/>
            <a:ext cx="6534161" cy="43396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sz="2400" b="1" dirty="0" smtClean="0"/>
              <a:t>機能３</a:t>
            </a:r>
            <a:endParaRPr lang="en-US" altLang="ja-JP" b="1" dirty="0" smtClean="0"/>
          </a:p>
          <a:p>
            <a:r>
              <a:rPr lang="en-US" altLang="ja-JP" dirty="0" smtClean="0"/>
              <a:t>【setup】</a:t>
            </a:r>
          </a:p>
          <a:p>
            <a:r>
              <a:rPr lang="ja-JP" altLang="en-US" dirty="0" smtClean="0"/>
              <a:t>・</a:t>
            </a:r>
            <a:r>
              <a:rPr lang="en-US" altLang="ja-JP" dirty="0" smtClean="0"/>
              <a:t>LED</a:t>
            </a:r>
            <a:r>
              <a:rPr lang="ja-JP" altLang="en-US" dirty="0" smtClean="0"/>
              <a:t>の設定（点灯時正常）</a:t>
            </a:r>
            <a:endParaRPr lang="en-US" altLang="ja-JP" dirty="0" smtClean="0"/>
          </a:p>
          <a:p>
            <a:r>
              <a:rPr lang="ja-JP" altLang="en-US" dirty="0" smtClean="0"/>
              <a:t>・緊急停止ボタン用</a:t>
            </a:r>
            <a:r>
              <a:rPr lang="en-US" altLang="ja-JP" dirty="0" smtClean="0"/>
              <a:t>pin(D2)</a:t>
            </a:r>
            <a:r>
              <a:rPr lang="ja-JP" altLang="en-US" dirty="0" smtClean="0"/>
              <a:t>の状態変化による割り込みを設定</a:t>
            </a:r>
            <a:endParaRPr lang="en-US" altLang="ja-JP" dirty="0" smtClean="0"/>
          </a:p>
          <a:p>
            <a:r>
              <a:rPr lang="en-US" altLang="ja-JP" dirty="0"/>
              <a:t>	</a:t>
            </a:r>
            <a:r>
              <a:rPr lang="en-US" altLang="ja-JP" dirty="0" smtClean="0"/>
              <a:t>(</a:t>
            </a:r>
            <a:r>
              <a:rPr lang="ja-JP" altLang="en-US" dirty="0" smtClean="0"/>
              <a:t> </a:t>
            </a:r>
            <a:r>
              <a:rPr lang="en-US" altLang="ja-JP" dirty="0" err="1" smtClean="0"/>
              <a:t>emergency_stop</a:t>
            </a:r>
            <a:r>
              <a:rPr lang="en-US" altLang="ja-JP" dirty="0"/>
              <a:t> </a:t>
            </a:r>
            <a:r>
              <a:rPr lang="ja-JP" altLang="en-US" dirty="0" smtClean="0"/>
              <a:t>を登録 </a:t>
            </a:r>
            <a:r>
              <a:rPr lang="en-US" altLang="ja-JP" dirty="0" smtClean="0"/>
              <a:t>)</a:t>
            </a:r>
          </a:p>
          <a:p>
            <a:r>
              <a:rPr kumimoji="1" lang="en-US" altLang="ja-JP" dirty="0" smtClean="0"/>
              <a:t>【loop】</a:t>
            </a:r>
          </a:p>
          <a:p>
            <a:r>
              <a:rPr lang="ja-JP" altLang="en-US" dirty="0" smtClean="0"/>
              <a:t>なし</a:t>
            </a:r>
            <a:endParaRPr kumimoji="1" lang="en-US" altLang="ja-JP" dirty="0" smtClean="0"/>
          </a:p>
          <a:p>
            <a:r>
              <a:rPr lang="en-US" altLang="ja-JP" dirty="0" smtClean="0"/>
              <a:t>【</a:t>
            </a:r>
            <a:r>
              <a:rPr lang="en-US" altLang="ja-JP" dirty="0" err="1" smtClean="0"/>
              <a:t>emergency_stop</a:t>
            </a:r>
            <a:r>
              <a:rPr lang="en-US" altLang="ja-JP" dirty="0" smtClean="0"/>
              <a:t>】</a:t>
            </a:r>
          </a:p>
          <a:p>
            <a:r>
              <a:rPr lang="ja-JP" altLang="en-US" dirty="0" smtClean="0"/>
              <a:t>緊急停止ボタンを押した時</a:t>
            </a:r>
            <a:endParaRPr lang="en-US" altLang="ja-JP" dirty="0" smtClean="0"/>
          </a:p>
          <a:p>
            <a:r>
              <a:rPr lang="ja-JP" altLang="en-US" dirty="0" smtClean="0"/>
              <a:t>・</a:t>
            </a:r>
            <a:r>
              <a:rPr lang="en-US" altLang="ja-JP" dirty="0" smtClean="0"/>
              <a:t>pw</a:t>
            </a:r>
            <a:r>
              <a:rPr lang="ja-JP" altLang="en-US" dirty="0" smtClean="0"/>
              <a:t>をプロペラストップに設定</a:t>
            </a:r>
            <a:endParaRPr lang="en-US" altLang="ja-JP" dirty="0" smtClean="0"/>
          </a:p>
          <a:p>
            <a:r>
              <a:rPr lang="ja-JP" altLang="en-US" dirty="0" smtClean="0"/>
              <a:t>・</a:t>
            </a:r>
            <a:r>
              <a:rPr lang="en-US" altLang="ja-JP" dirty="0" err="1" smtClean="0"/>
              <a:t>isEmergency</a:t>
            </a:r>
            <a:r>
              <a:rPr lang="en-US" altLang="ja-JP" dirty="0" smtClean="0"/>
              <a:t> =&gt; true</a:t>
            </a:r>
          </a:p>
          <a:p>
            <a:r>
              <a:rPr lang="ja-JP" altLang="en-US" dirty="0" smtClean="0"/>
              <a:t>・</a:t>
            </a:r>
            <a:r>
              <a:rPr lang="en-US" altLang="ja-JP" dirty="0" smtClean="0"/>
              <a:t>LED</a:t>
            </a:r>
            <a:r>
              <a:rPr lang="ja-JP" altLang="en-US" dirty="0" smtClean="0"/>
              <a:t>消灯</a:t>
            </a:r>
            <a:endParaRPr lang="en-US" altLang="ja-JP" dirty="0" smtClean="0"/>
          </a:p>
          <a:p>
            <a:r>
              <a:rPr lang="ja-JP" altLang="en-US" dirty="0"/>
              <a:t>緊急停止</a:t>
            </a:r>
            <a:r>
              <a:rPr lang="ja-JP" altLang="en-US" dirty="0" smtClean="0"/>
              <a:t>ボタンを戻した時（</a:t>
            </a:r>
            <a:r>
              <a:rPr lang="en-US" altLang="ja-JP" dirty="0" err="1" smtClean="0"/>
              <a:t>software_reset</a:t>
            </a:r>
            <a:r>
              <a:rPr lang="ja-JP" altLang="en-US" dirty="0" smtClean="0"/>
              <a:t>）</a:t>
            </a:r>
            <a:endParaRPr lang="en-US" altLang="ja-JP" dirty="0" smtClean="0"/>
          </a:p>
          <a:p>
            <a:r>
              <a:rPr lang="ja-JP" altLang="en-US" dirty="0" smtClean="0"/>
              <a:t>・</a:t>
            </a:r>
            <a:r>
              <a:rPr lang="en-US" altLang="ja-JP" dirty="0" smtClean="0"/>
              <a:t>RST_PIN</a:t>
            </a:r>
            <a:r>
              <a:rPr lang="ja-JP" altLang="en-US" dirty="0" smtClean="0"/>
              <a:t>の</a:t>
            </a:r>
            <a:r>
              <a:rPr lang="en-US" altLang="ja-JP" dirty="0" err="1"/>
              <a:t>pinMode</a:t>
            </a:r>
            <a:r>
              <a:rPr lang="ja-JP" altLang="en-US" dirty="0"/>
              <a:t>を</a:t>
            </a:r>
            <a:r>
              <a:rPr lang="en-US" altLang="ja-JP" dirty="0"/>
              <a:t>OUTPUT</a:t>
            </a:r>
            <a:r>
              <a:rPr lang="ja-JP" altLang="en-US" dirty="0"/>
              <a:t>に変更</a:t>
            </a:r>
            <a:endParaRPr lang="en-US" altLang="ja-JP" dirty="0" smtClean="0"/>
          </a:p>
          <a:p>
            <a:r>
              <a:rPr lang="ja-JP" altLang="en-US" dirty="0" smtClean="0"/>
              <a:t>・</a:t>
            </a:r>
            <a:r>
              <a:rPr lang="en-US" altLang="ja-JP" dirty="0" smtClean="0"/>
              <a:t>RST_PIN</a:t>
            </a:r>
            <a:r>
              <a:rPr lang="ja-JP" altLang="en-US" dirty="0" smtClean="0"/>
              <a:t>に</a:t>
            </a:r>
            <a:r>
              <a:rPr lang="en-US" altLang="ja-JP" dirty="0" smtClean="0"/>
              <a:t>HIGH</a:t>
            </a:r>
            <a:r>
              <a:rPr lang="ja-JP" altLang="en-US" dirty="0" smtClean="0"/>
              <a:t>を出力</a:t>
            </a:r>
            <a:endParaRPr lang="en-US" altLang="ja-JP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315701" y="4082851"/>
            <a:ext cx="47805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緊急停止ボタンは通常短絡状態で</a:t>
            </a:r>
            <a:endParaRPr lang="en-US" altLang="ja-JP" dirty="0" smtClean="0"/>
          </a:p>
          <a:p>
            <a:r>
              <a:rPr lang="ja-JP" altLang="en-US" dirty="0"/>
              <a:t>ボタン</a:t>
            </a:r>
            <a:r>
              <a:rPr lang="ja-JP" altLang="en-US" dirty="0" smtClean="0"/>
              <a:t>を押すと解放になる。</a:t>
            </a:r>
            <a:endParaRPr lang="en-US" altLang="ja-JP" dirty="0" smtClean="0"/>
          </a:p>
          <a:p>
            <a:r>
              <a:rPr lang="ja-JP" altLang="en-US" dirty="0" smtClean="0"/>
              <a:t>（外部的に</a:t>
            </a:r>
            <a:r>
              <a:rPr lang="en-US" altLang="ja-JP" dirty="0" smtClean="0"/>
              <a:t>D2 </a:t>
            </a:r>
            <a:r>
              <a:rPr lang="ja-JP" altLang="en-US" dirty="0" smtClean="0"/>
              <a:t>をプルアップしておく）</a:t>
            </a:r>
            <a:endParaRPr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911418" y="5637109"/>
            <a:ext cx="5184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Reset pin A4(=D18) (A6,A7</a:t>
            </a:r>
            <a:r>
              <a:rPr lang="ja-JP" altLang="en-US" dirty="0" smtClean="0"/>
              <a:t>は使えない</a:t>
            </a:r>
            <a:r>
              <a:rPr lang="en-US" altLang="ja-JP" dirty="0" smtClean="0"/>
              <a:t>)</a:t>
            </a:r>
            <a:r>
              <a:rPr lang="ja-JP" altLang="en-US" dirty="0" smtClean="0"/>
              <a:t>は</a:t>
            </a:r>
            <a:r>
              <a:rPr lang="en-US" altLang="ja-JP" dirty="0" smtClean="0"/>
              <a:t>setup()</a:t>
            </a:r>
            <a:r>
              <a:rPr lang="ja-JP" altLang="en-US" dirty="0" smtClean="0"/>
              <a:t>で </a:t>
            </a:r>
            <a:r>
              <a:rPr lang="en-US" altLang="ja-JP" dirty="0" err="1" smtClean="0"/>
              <a:t>pinMode</a:t>
            </a:r>
            <a:r>
              <a:rPr lang="en-US" altLang="ja-JP" dirty="0" smtClean="0"/>
              <a:t>(RST_PIN,INPUT_PULLUP);</a:t>
            </a:r>
          </a:p>
          <a:p>
            <a:r>
              <a:rPr lang="ja-JP" altLang="en-US" dirty="0"/>
              <a:t>と</a:t>
            </a:r>
            <a:r>
              <a:rPr lang="ja-JP" altLang="en-US" dirty="0" smtClean="0"/>
              <a:t>しておけば外部でプルアップする必要はない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85086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reate-it-myself.com/wp-content/uploads/study-ppm-spec-image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824" y="904778"/>
            <a:ext cx="624840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5213684" y="6546867"/>
            <a:ext cx="70665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/>
              <a:t>https://create-it-myself.com/research/study-ppm-spec/</a:t>
            </a:r>
            <a:endParaRPr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962773" y="2253347"/>
            <a:ext cx="3931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PPM</a:t>
            </a:r>
            <a:r>
              <a:rPr kumimoji="1" lang="ja-JP" altLang="en-US" dirty="0" smtClean="0"/>
              <a:t>設定：</a:t>
            </a:r>
            <a:r>
              <a:rPr kumimoji="1" lang="en-US" altLang="ja-JP" dirty="0" smtClean="0"/>
              <a:t>Down pulse</a:t>
            </a:r>
          </a:p>
          <a:p>
            <a:r>
              <a:rPr kumimoji="1" lang="en-US" altLang="ja-JP" dirty="0" smtClean="0"/>
              <a:t>PPM</a:t>
            </a:r>
            <a:r>
              <a:rPr kumimoji="1" lang="ja-JP" altLang="en-US" dirty="0" smtClean="0"/>
              <a:t>フレーム幅：</a:t>
            </a:r>
            <a:r>
              <a:rPr kumimoji="1" lang="en-US" altLang="ja-JP" dirty="0" smtClean="0">
                <a:solidFill>
                  <a:srgbClr val="FF0000"/>
                </a:solidFill>
              </a:rPr>
              <a:t>22.5 </a:t>
            </a:r>
            <a:r>
              <a:rPr kumimoji="1" lang="en-US" altLang="ja-JP" dirty="0" err="1" smtClean="0">
                <a:solidFill>
                  <a:srgbClr val="FF0000"/>
                </a:solidFill>
              </a:rPr>
              <a:t>ms</a:t>
            </a:r>
            <a:endParaRPr kumimoji="1" lang="en-US" altLang="ja-JP" dirty="0" smtClean="0">
              <a:solidFill>
                <a:srgbClr val="FF0000"/>
              </a:solidFill>
            </a:endParaRPr>
          </a:p>
          <a:p>
            <a:r>
              <a:rPr kumimoji="1" lang="en-US" altLang="ja-JP" dirty="0" smtClean="0"/>
              <a:t>LOW</a:t>
            </a:r>
            <a:r>
              <a:rPr kumimoji="1" lang="ja-JP" altLang="en-US" dirty="0" smtClean="0"/>
              <a:t>パルス幅：</a:t>
            </a:r>
            <a:r>
              <a:rPr lang="en-US" altLang="ja-JP" dirty="0" smtClean="0"/>
              <a:t>0.3 </a:t>
            </a:r>
            <a:r>
              <a:rPr lang="en-US" altLang="ja-JP" dirty="0" err="1" smtClean="0"/>
              <a:t>ms</a:t>
            </a:r>
            <a:endParaRPr kumimoji="1" lang="en-US" altLang="ja-JP" dirty="0" smtClean="0"/>
          </a:p>
          <a:p>
            <a:r>
              <a:rPr lang="en-US" altLang="ja-JP" dirty="0"/>
              <a:t>CH</a:t>
            </a:r>
            <a:r>
              <a:rPr lang="ja-JP" altLang="en-US" dirty="0"/>
              <a:t>数：８</a:t>
            </a:r>
            <a:endParaRPr lang="en-US" altLang="ja-JP" dirty="0"/>
          </a:p>
          <a:p>
            <a:r>
              <a:rPr kumimoji="1" lang="ja-JP" altLang="en-US" dirty="0" smtClean="0"/>
              <a:t>チャンネル幅：</a:t>
            </a:r>
            <a:r>
              <a:rPr kumimoji="1" lang="en-US" altLang="ja-JP" dirty="0" smtClean="0"/>
              <a:t>1ms </a:t>
            </a:r>
            <a:r>
              <a:rPr kumimoji="1" lang="ja-JP" altLang="en-US" dirty="0" smtClean="0"/>
              <a:t>～ </a:t>
            </a:r>
            <a:r>
              <a:rPr kumimoji="1" lang="en-US" altLang="ja-JP" dirty="0" smtClean="0"/>
              <a:t>2ms</a:t>
            </a:r>
          </a:p>
          <a:p>
            <a:r>
              <a:rPr lang="ja-JP" altLang="en-US" dirty="0" smtClean="0"/>
              <a:t>信号成分は </a:t>
            </a:r>
            <a:r>
              <a:rPr lang="en-US" altLang="ja-JP" dirty="0" smtClean="0"/>
              <a:t> 0.7 </a:t>
            </a:r>
            <a:r>
              <a:rPr lang="en-US" altLang="ja-JP" dirty="0" err="1" smtClean="0"/>
              <a:t>ms</a:t>
            </a:r>
            <a:r>
              <a:rPr lang="en-US" altLang="ja-JP" dirty="0" smtClean="0"/>
              <a:t> </a:t>
            </a:r>
            <a:r>
              <a:rPr lang="ja-JP" altLang="en-US" dirty="0" smtClean="0"/>
              <a:t>～ </a:t>
            </a:r>
            <a:r>
              <a:rPr lang="en-US" altLang="ja-JP" dirty="0" smtClean="0"/>
              <a:t>1700 </a:t>
            </a:r>
            <a:r>
              <a:rPr lang="en-US" altLang="ja-JP" dirty="0" err="1" smtClean="0"/>
              <a:t>ms</a:t>
            </a:r>
            <a:r>
              <a:rPr kumimoji="1" lang="en-US" altLang="ja-JP" dirty="0" smtClean="0"/>
              <a:t> 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18867" y="73781"/>
            <a:ext cx="44643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 smtClean="0"/>
              <a:t>PPM</a:t>
            </a:r>
            <a:r>
              <a:rPr lang="ja-JP" altLang="en-US" sz="4800" dirty="0" smtClean="0"/>
              <a:t>仕様</a:t>
            </a:r>
            <a:endParaRPr kumimoji="1" lang="ja-JP" altLang="en-US" sz="4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059526" y="2253347"/>
            <a:ext cx="4054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CH</a:t>
            </a:r>
            <a:r>
              <a:rPr kumimoji="1" lang="ja-JP" altLang="en-US" dirty="0" smtClean="0"/>
              <a:t>：</a:t>
            </a:r>
            <a:endParaRPr kumimoji="1" lang="en-US" altLang="ja-JP" dirty="0" smtClean="0"/>
          </a:p>
          <a:p>
            <a:r>
              <a:rPr lang="en-US" altLang="ja-JP" dirty="0" smtClean="0"/>
              <a:t>Roll, Pitch, Throttle, Yaw</a:t>
            </a:r>
          </a:p>
          <a:p>
            <a:r>
              <a:rPr kumimoji="1" lang="en-US" altLang="ja-JP" dirty="0" smtClean="0"/>
              <a:t>AUX1-4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728743" y="429752"/>
            <a:ext cx="4620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オシロスコープで確認すること</a:t>
            </a:r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790965" y="3984609"/>
            <a:ext cx="89414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注意点：</a:t>
            </a:r>
            <a:endParaRPr kumimoji="1" lang="en-US" altLang="ja-JP" dirty="0" smtClean="0"/>
          </a:p>
          <a:p>
            <a:r>
              <a:rPr lang="ja-JP" altLang="en-US" dirty="0" smtClean="0"/>
              <a:t>・</a:t>
            </a:r>
            <a:r>
              <a:rPr kumimoji="1" lang="en-US" altLang="ja-JP" dirty="0" smtClean="0"/>
              <a:t>PPM</a:t>
            </a:r>
            <a:r>
              <a:rPr lang="ja-JP" altLang="en-US" dirty="0" smtClean="0"/>
              <a:t>フレーム幅は</a:t>
            </a:r>
            <a:r>
              <a:rPr lang="en-US" altLang="ja-JP" dirty="0" err="1" smtClean="0"/>
              <a:t>arduino</a:t>
            </a:r>
            <a:r>
              <a:rPr lang="ja-JP" altLang="en-US" dirty="0" smtClean="0"/>
              <a:t>プログラムでは</a:t>
            </a:r>
            <a:r>
              <a:rPr lang="en-US" altLang="ja-JP" dirty="0" smtClean="0"/>
              <a:t>22.3 </a:t>
            </a:r>
            <a:r>
              <a:rPr lang="en-US" altLang="ja-JP" dirty="0" err="1" smtClean="0"/>
              <a:t>ms</a:t>
            </a:r>
            <a:r>
              <a:rPr lang="en-US" altLang="ja-JP" dirty="0" smtClean="0"/>
              <a:t> </a:t>
            </a:r>
            <a:r>
              <a:rPr lang="ja-JP" altLang="en-US" dirty="0" smtClean="0"/>
              <a:t>としている。</a:t>
            </a:r>
            <a:endParaRPr lang="en-US" altLang="ja-JP" dirty="0" smtClean="0"/>
          </a:p>
          <a:p>
            <a:r>
              <a:rPr lang="ja-JP" altLang="en-US" dirty="0" smtClean="0"/>
              <a:t>・</a:t>
            </a:r>
            <a:r>
              <a:rPr lang="en-US" altLang="ja-JP" dirty="0" smtClean="0"/>
              <a:t>MATLAB</a:t>
            </a:r>
            <a:r>
              <a:rPr lang="ja-JP" altLang="en-US" dirty="0" smtClean="0"/>
              <a:t>から送信する信号</a:t>
            </a:r>
            <a:r>
              <a:rPr lang="en-US" altLang="ja-JP" dirty="0" smtClean="0"/>
              <a:t>(0-1000)</a:t>
            </a:r>
            <a:r>
              <a:rPr lang="ja-JP" altLang="en-US" dirty="0" smtClean="0"/>
              <a:t>が以下の</a:t>
            </a:r>
            <a:r>
              <a:rPr lang="en-US" altLang="ja-JP" dirty="0" smtClean="0"/>
              <a:t>PPMHIGH</a:t>
            </a:r>
            <a:r>
              <a:rPr lang="ja-JP" altLang="en-US" dirty="0" smtClean="0"/>
              <a:t>幅に</a:t>
            </a:r>
            <a:r>
              <a:rPr lang="ja-JP" altLang="en-US" dirty="0"/>
              <a:t>対応</a:t>
            </a:r>
            <a:endParaRPr lang="en-US" altLang="ja-JP" dirty="0" smtClean="0"/>
          </a:p>
          <a:p>
            <a:r>
              <a:rPr lang="en-US" altLang="ja-JP" dirty="0" smtClean="0"/>
              <a:t>1-4 CH </a:t>
            </a:r>
            <a:r>
              <a:rPr lang="ja-JP" altLang="en-US" dirty="0" smtClean="0"/>
              <a:t>： </a:t>
            </a:r>
            <a:r>
              <a:rPr lang="en-US" altLang="ja-JP" dirty="0" smtClean="0"/>
              <a:t>700 - 1700</a:t>
            </a:r>
          </a:p>
          <a:p>
            <a:r>
              <a:rPr lang="en-US" altLang="ja-JP" dirty="0" smtClean="0"/>
              <a:t>5-8 CH </a:t>
            </a:r>
            <a:r>
              <a:rPr lang="ja-JP" altLang="en-US" dirty="0" smtClean="0"/>
              <a:t>： </a:t>
            </a:r>
            <a:r>
              <a:rPr lang="en-US" altLang="ja-JP" dirty="0" smtClean="0"/>
              <a:t>1700 - 700</a:t>
            </a:r>
            <a:r>
              <a:rPr lang="ja-JP" altLang="en-US" dirty="0" smtClean="0"/>
              <a:t> </a:t>
            </a:r>
            <a:endParaRPr lang="en-US" altLang="ja-JP" dirty="0" smtClean="0"/>
          </a:p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HIGH</a:t>
            </a:r>
            <a:r>
              <a:rPr kumimoji="1" lang="ja-JP" altLang="en-US" dirty="0" smtClean="0"/>
              <a:t>幅（</a:t>
            </a:r>
            <a:r>
              <a:rPr kumimoji="1" lang="en-US" altLang="ja-JP" dirty="0" smtClean="0"/>
              <a:t>700-1700</a:t>
            </a:r>
            <a:r>
              <a:rPr kumimoji="1" lang="ja-JP" altLang="en-US" dirty="0" smtClean="0"/>
              <a:t>）が</a:t>
            </a:r>
            <a:r>
              <a:rPr kumimoji="1" lang="en-US" altLang="ja-JP" dirty="0" smtClean="0"/>
              <a:t>FC</a:t>
            </a:r>
            <a:r>
              <a:rPr kumimoji="1" lang="ja-JP" altLang="en-US" dirty="0" smtClean="0"/>
              <a:t>上のスロットルに以下のように対応</a:t>
            </a:r>
            <a:endParaRPr kumimoji="1" lang="en-US" altLang="ja-JP" dirty="0" smtClean="0"/>
          </a:p>
          <a:p>
            <a:r>
              <a:rPr kumimoji="1" lang="en-US" altLang="ja-JP" dirty="0" smtClean="0"/>
              <a:t>1-4 CH </a:t>
            </a:r>
            <a:r>
              <a:rPr kumimoji="1" lang="ja-JP" altLang="en-US" dirty="0" smtClean="0"/>
              <a:t>： </a:t>
            </a:r>
            <a:r>
              <a:rPr kumimoji="1" lang="en-US" altLang="ja-JP" dirty="0" smtClean="0"/>
              <a:t>1</a:t>
            </a:r>
            <a:r>
              <a:rPr lang="en-US" altLang="ja-JP" dirty="0" smtClean="0"/>
              <a:t>000 - 2000</a:t>
            </a:r>
            <a:endParaRPr lang="en-US" altLang="ja-JP" dirty="0"/>
          </a:p>
          <a:p>
            <a:r>
              <a:rPr kumimoji="1" lang="en-US" altLang="ja-JP" dirty="0" smtClean="0"/>
              <a:t>5-8</a:t>
            </a:r>
            <a:r>
              <a:rPr lang="ja-JP" altLang="en-US" dirty="0" smtClean="0"/>
              <a:t> </a:t>
            </a:r>
            <a:r>
              <a:rPr lang="en-US" altLang="ja-JP" dirty="0" smtClean="0"/>
              <a:t>CH </a:t>
            </a:r>
            <a:r>
              <a:rPr lang="ja-JP" altLang="en-US" dirty="0" smtClean="0"/>
              <a:t>： </a:t>
            </a:r>
            <a:r>
              <a:rPr lang="en-US" altLang="ja-JP" dirty="0"/>
              <a:t>2</a:t>
            </a:r>
            <a:r>
              <a:rPr lang="en-US" altLang="ja-JP" dirty="0" smtClean="0"/>
              <a:t>000 – 1000</a:t>
            </a:r>
          </a:p>
          <a:p>
            <a:r>
              <a:rPr lang="ja-JP" altLang="en-US" dirty="0" smtClean="0"/>
              <a:t>・上記を合わせて</a:t>
            </a:r>
            <a:r>
              <a:rPr lang="en-US" altLang="ja-JP" dirty="0" smtClean="0"/>
              <a:t>MATLAB</a:t>
            </a:r>
            <a:r>
              <a:rPr lang="ja-JP" altLang="en-US" dirty="0" smtClean="0"/>
              <a:t>信号</a:t>
            </a:r>
            <a:r>
              <a:rPr lang="en-US" altLang="ja-JP" dirty="0" smtClean="0"/>
              <a:t>(0-1000)</a:t>
            </a:r>
            <a:r>
              <a:rPr lang="ja-JP" altLang="en-US" dirty="0" smtClean="0"/>
              <a:t>から</a:t>
            </a:r>
            <a:r>
              <a:rPr lang="en-US" altLang="ja-JP" dirty="0" smtClean="0"/>
              <a:t>FC</a:t>
            </a:r>
            <a:r>
              <a:rPr lang="ja-JP" altLang="en-US" dirty="0" smtClean="0"/>
              <a:t>上のスロットル</a:t>
            </a:r>
            <a:r>
              <a:rPr lang="en-US" altLang="ja-JP" dirty="0" smtClean="0"/>
              <a:t>(1000-2000)</a:t>
            </a:r>
            <a:r>
              <a:rPr lang="ja-JP" altLang="en-US" dirty="0" smtClean="0"/>
              <a:t>に対応</a:t>
            </a:r>
            <a:endParaRPr lang="en-US" altLang="ja-JP" dirty="0" smtClean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8266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118867" y="73781"/>
            <a:ext cx="97912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 smtClean="0"/>
              <a:t>Transmitter</a:t>
            </a:r>
            <a:r>
              <a:rPr lang="ja-JP" altLang="en-US" sz="4800" dirty="0" smtClean="0"/>
              <a:t>プログラム</a:t>
            </a:r>
            <a:endParaRPr kumimoji="1" lang="ja-JP" altLang="en-US" sz="4800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5376561"/>
            <a:ext cx="121919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smtClean="0"/>
              <a:t>[1] </a:t>
            </a:r>
            <a:r>
              <a:rPr lang="en-US" altLang="ja-JP" dirty="0" smtClean="0">
                <a:hlinkClick r:id="rId2"/>
              </a:rPr>
              <a:t>https://github.com/pascallanger/DIY-Multiprotocol-TX-Module</a:t>
            </a:r>
            <a:endParaRPr lang="en-US" altLang="ja-JP" dirty="0" smtClean="0"/>
          </a:p>
          <a:p>
            <a:r>
              <a:rPr lang="en-US" altLang="ja-JP" dirty="0" smtClean="0"/>
              <a:t>[2] https://github.com/pascallanger/DIY-Multiprotocol-TX-Module/blob/master/docs/Arduino_IDE_Boards.md</a:t>
            </a:r>
          </a:p>
          <a:p>
            <a:r>
              <a:rPr lang="en-US" altLang="ja-JP" dirty="0" smtClean="0"/>
              <a:t>[3] </a:t>
            </a:r>
            <a:r>
              <a:rPr lang="en-US" altLang="ja-JP" dirty="0">
                <a:hlinkClick r:id="rId3"/>
              </a:rPr>
              <a:t>https://</a:t>
            </a:r>
            <a:r>
              <a:rPr lang="en-US" altLang="ja-JP" dirty="0" smtClean="0">
                <a:hlinkClick r:id="rId3"/>
              </a:rPr>
              <a:t>raw.githubusercontent.com/pascallanger/DIY-Multiprotocol-TX-Module-Boards/master/package_multi_4in1_board_index.json</a:t>
            </a:r>
            <a:endParaRPr lang="en-US" altLang="ja-JP" dirty="0" smtClean="0"/>
          </a:p>
          <a:p>
            <a:r>
              <a:rPr lang="en-US" altLang="ja-JP" dirty="0" smtClean="0"/>
              <a:t>[4] </a:t>
            </a:r>
            <a:r>
              <a:rPr lang="ja-JP" altLang="en-US" dirty="0" smtClean="0"/>
              <a:t>https://www.silabs.com/developers/usb-to-uart-bridge-vcp-drivers</a:t>
            </a:r>
            <a:endParaRPr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67265" y="1248032"/>
            <a:ext cx="103178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手順</a:t>
            </a:r>
            <a:endParaRPr lang="en-US" altLang="ja-JP" dirty="0" smtClean="0"/>
          </a:p>
          <a:p>
            <a:r>
              <a:rPr lang="ja-JP" altLang="en-US" dirty="0" smtClean="0"/>
              <a:t>１．</a:t>
            </a:r>
            <a:r>
              <a:rPr lang="en-US" altLang="ja-JP" dirty="0" smtClean="0"/>
              <a:t>[1]</a:t>
            </a:r>
            <a:r>
              <a:rPr lang="ja-JP" altLang="en-US" dirty="0" smtClean="0"/>
              <a:t>をクローン</a:t>
            </a:r>
            <a:endParaRPr lang="en-US" altLang="ja-JP" dirty="0" smtClean="0"/>
          </a:p>
          <a:p>
            <a:r>
              <a:rPr lang="ja-JP" altLang="en-US" dirty="0"/>
              <a:t>２</a:t>
            </a:r>
            <a:r>
              <a:rPr lang="ja-JP" altLang="en-US" dirty="0" smtClean="0"/>
              <a:t>．共通プログラム</a:t>
            </a:r>
            <a:r>
              <a:rPr lang="en-US" altLang="ja-JP" dirty="0" smtClean="0"/>
              <a:t>&gt;experiment&gt;DIY-Multiprotocol-TX-Module.txt</a:t>
            </a:r>
            <a:r>
              <a:rPr lang="ja-JP" altLang="en-US" dirty="0"/>
              <a:t>に</a:t>
            </a:r>
            <a:r>
              <a:rPr lang="ja-JP" altLang="en-US" dirty="0" smtClean="0"/>
              <a:t>従い</a:t>
            </a:r>
            <a:endParaRPr lang="en-US" altLang="ja-JP" dirty="0" smtClean="0"/>
          </a:p>
          <a:p>
            <a:r>
              <a:rPr lang="en-US" altLang="ja-JP" dirty="0"/>
              <a:t>	</a:t>
            </a:r>
            <a:r>
              <a:rPr lang="en-US" altLang="ja-JP" dirty="0" err="1" smtClean="0"/>
              <a:t>Multiprotocol.ino</a:t>
            </a:r>
            <a:r>
              <a:rPr lang="ja-JP" altLang="en-US" dirty="0" smtClean="0"/>
              <a:t>と</a:t>
            </a:r>
            <a:r>
              <a:rPr lang="en-US" altLang="ja-JP" dirty="0" smtClean="0"/>
              <a:t>_</a:t>
            </a:r>
            <a:r>
              <a:rPr lang="en-US" altLang="ja-JP" dirty="0" err="1" smtClean="0"/>
              <a:t>Config.h</a:t>
            </a:r>
            <a:r>
              <a:rPr lang="en-US" altLang="ja-JP" dirty="0" smtClean="0"/>
              <a:t> </a:t>
            </a:r>
            <a:r>
              <a:rPr lang="ja-JP" altLang="en-US" dirty="0" smtClean="0"/>
              <a:t>を書き換える</a:t>
            </a:r>
            <a:endParaRPr lang="en-US" altLang="ja-JP" dirty="0"/>
          </a:p>
          <a:p>
            <a:r>
              <a:rPr lang="ja-JP" altLang="en-US" dirty="0" smtClean="0"/>
              <a:t>３．</a:t>
            </a:r>
            <a:r>
              <a:rPr lang="en-US" altLang="ja-JP" dirty="0" smtClean="0"/>
              <a:t>[2]</a:t>
            </a:r>
            <a:r>
              <a:rPr lang="ja-JP" altLang="en-US" dirty="0" smtClean="0"/>
              <a:t>に従い焼き込む</a:t>
            </a:r>
            <a:endParaRPr lang="en-US" altLang="ja-JP" dirty="0" smtClean="0"/>
          </a:p>
          <a:p>
            <a:r>
              <a:rPr lang="en-US" altLang="ja-JP" dirty="0"/>
              <a:t>	</a:t>
            </a:r>
            <a:r>
              <a:rPr lang="en-US" altLang="ja-JP" dirty="0" smtClean="0"/>
              <a:t>3.1. </a:t>
            </a:r>
            <a:r>
              <a:rPr lang="ja-JP" altLang="en-US" dirty="0" smtClean="0"/>
              <a:t>ボードマネージャ</a:t>
            </a:r>
            <a:r>
              <a:rPr lang="en-US" altLang="ja-JP" dirty="0" smtClean="0"/>
              <a:t>URL[3] </a:t>
            </a:r>
            <a:r>
              <a:rPr lang="ja-JP" altLang="en-US" dirty="0" smtClean="0"/>
              <a:t>追加</a:t>
            </a:r>
            <a:endParaRPr lang="en-US" altLang="ja-JP" dirty="0" smtClean="0"/>
          </a:p>
          <a:p>
            <a:r>
              <a:rPr lang="en-US" altLang="ja-JP" dirty="0"/>
              <a:t>	</a:t>
            </a:r>
            <a:r>
              <a:rPr lang="en-US" altLang="ja-JP" dirty="0" smtClean="0"/>
              <a:t>3.2. </a:t>
            </a:r>
            <a:r>
              <a:rPr lang="ja-JP" altLang="en-US" dirty="0" smtClean="0"/>
              <a:t>ボードマネージャとして </a:t>
            </a:r>
            <a:r>
              <a:rPr lang="en-US" altLang="ja-JP" dirty="0" smtClean="0"/>
              <a:t>MULTI-Module STM32 Boards</a:t>
            </a:r>
            <a:r>
              <a:rPr lang="ja-JP" altLang="en-US" dirty="0" smtClean="0"/>
              <a:t>インストール</a:t>
            </a:r>
            <a:endParaRPr lang="en-US" altLang="ja-JP" dirty="0" smtClean="0"/>
          </a:p>
          <a:p>
            <a:r>
              <a:rPr lang="en-US" altLang="ja-JP" dirty="0"/>
              <a:t>	</a:t>
            </a:r>
            <a:r>
              <a:rPr lang="en-US" altLang="ja-JP" dirty="0" smtClean="0"/>
              <a:t>3.3. </a:t>
            </a:r>
            <a:r>
              <a:rPr lang="ja-JP" altLang="en-US" dirty="0" smtClean="0"/>
              <a:t>ボードとして </a:t>
            </a:r>
            <a:r>
              <a:rPr lang="en-US" altLang="ja-JP" dirty="0" smtClean="0"/>
              <a:t>Multi X-in-1 STM32F 103CB (128KB)</a:t>
            </a:r>
            <a:r>
              <a:rPr lang="ja-JP" altLang="en-US" dirty="0" smtClean="0"/>
              <a:t>選択</a:t>
            </a:r>
            <a:endParaRPr lang="en-US" altLang="ja-JP" dirty="0" smtClean="0"/>
          </a:p>
          <a:p>
            <a:r>
              <a:rPr lang="en-US" altLang="ja-JP" dirty="0"/>
              <a:t>	</a:t>
            </a:r>
            <a:r>
              <a:rPr lang="en-US" altLang="ja-JP" dirty="0" smtClean="0"/>
              <a:t>3.4. [3] </a:t>
            </a:r>
            <a:r>
              <a:rPr lang="ja-JP" altLang="en-US" dirty="0" smtClean="0"/>
              <a:t>よりドライバ</a:t>
            </a:r>
            <a:r>
              <a:rPr lang="en-US" altLang="ja-JP" dirty="0" smtClean="0"/>
              <a:t>(Universal Windows Driver)</a:t>
            </a:r>
            <a:r>
              <a:rPr lang="ja-JP" altLang="en-US" dirty="0" smtClean="0"/>
              <a:t>をインストール</a:t>
            </a:r>
            <a:endParaRPr lang="en-US" altLang="ja-JP" dirty="0" smtClean="0"/>
          </a:p>
          <a:p>
            <a:r>
              <a:rPr lang="en-US" altLang="ja-JP" dirty="0" smtClean="0"/>
              <a:t>	3.5. JP4IN1</a:t>
            </a:r>
            <a:r>
              <a:rPr lang="ja-JP" altLang="en-US" dirty="0" smtClean="0"/>
              <a:t>モジュールを</a:t>
            </a:r>
            <a:r>
              <a:rPr lang="en-US" altLang="ja-JP" dirty="0" smtClean="0"/>
              <a:t>USB</a:t>
            </a:r>
            <a:r>
              <a:rPr lang="ja-JP" altLang="en-US" dirty="0" smtClean="0"/>
              <a:t>で接続</a:t>
            </a:r>
            <a:endParaRPr lang="en-US" altLang="ja-JP" dirty="0" smtClean="0"/>
          </a:p>
          <a:p>
            <a:r>
              <a:rPr lang="en-US" altLang="ja-JP" dirty="0"/>
              <a:t>	</a:t>
            </a:r>
            <a:r>
              <a:rPr lang="en-US" altLang="ja-JP" dirty="0" smtClean="0"/>
              <a:t>3.6. </a:t>
            </a:r>
            <a:r>
              <a:rPr lang="en-US" altLang="ja-JP" dirty="0" err="1" smtClean="0"/>
              <a:t>Multiprotocol.ino</a:t>
            </a:r>
            <a:r>
              <a:rPr lang="en-US" altLang="ja-JP" dirty="0" smtClean="0"/>
              <a:t> </a:t>
            </a:r>
            <a:r>
              <a:rPr lang="ja-JP" altLang="en-US" dirty="0" smtClean="0"/>
              <a:t>を書き込む（</a:t>
            </a:r>
            <a:r>
              <a:rPr lang="en-US" altLang="ja-JP" dirty="0" err="1" smtClean="0"/>
              <a:t>github</a:t>
            </a:r>
            <a:r>
              <a:rPr lang="ja-JP" altLang="en-US" dirty="0" smtClean="0"/>
              <a:t>からクローンしてきたままのフォルダ構成）</a:t>
            </a:r>
            <a:endParaRPr lang="en-US" altLang="ja-JP" dirty="0" smtClean="0"/>
          </a:p>
          <a:p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69557" y="4547286"/>
            <a:ext cx="8921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注：手順２では基本的に</a:t>
            </a:r>
            <a:r>
              <a:rPr kumimoji="1" lang="en-US" altLang="ja-JP" dirty="0" err="1" smtClean="0"/>
              <a:t>futaba</a:t>
            </a:r>
            <a:r>
              <a:rPr kumimoji="1" lang="ja-JP" altLang="en-US" dirty="0" smtClean="0"/>
              <a:t>用プロトコルのみになるように設定しているだけ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87846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【</a:t>
            </a:r>
            <a:r>
              <a:rPr kumimoji="1" lang="ja-JP" altLang="en-US" dirty="0" smtClean="0"/>
              <a:t>正常な状態</a:t>
            </a:r>
            <a:r>
              <a:rPr kumimoji="1" lang="en-US" altLang="ja-JP" dirty="0" smtClean="0"/>
              <a:t>】</a:t>
            </a:r>
          </a:p>
          <a:p>
            <a:r>
              <a:rPr kumimoji="1" lang="en-US" altLang="ja-JP" dirty="0" smtClean="0"/>
              <a:t>Transmitter</a:t>
            </a:r>
            <a:r>
              <a:rPr kumimoji="1" lang="ja-JP" altLang="en-US" dirty="0" smtClean="0"/>
              <a:t>の赤</a:t>
            </a:r>
            <a:r>
              <a:rPr kumimoji="1" lang="en-US" altLang="ja-JP" dirty="0" smtClean="0"/>
              <a:t>LED</a:t>
            </a:r>
            <a:r>
              <a:rPr kumimoji="1" lang="ja-JP" altLang="en-US" dirty="0" smtClean="0"/>
              <a:t>が点灯</a:t>
            </a:r>
            <a:endParaRPr kumimoji="1" lang="en-US" altLang="ja-JP" dirty="0" smtClean="0"/>
          </a:p>
          <a:p>
            <a:r>
              <a:rPr lang="en-US" altLang="ja-JP" dirty="0" smtClean="0"/>
              <a:t>Arduino onboard </a:t>
            </a:r>
            <a:r>
              <a:rPr lang="ja-JP" altLang="en-US" dirty="0" smtClean="0"/>
              <a:t>（緑）</a:t>
            </a:r>
            <a:r>
              <a:rPr lang="en-US" altLang="ja-JP" dirty="0" smtClean="0"/>
              <a:t>LED </a:t>
            </a:r>
            <a:r>
              <a:rPr lang="ja-JP" altLang="en-US" dirty="0" smtClean="0"/>
              <a:t>点灯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【</a:t>
            </a:r>
            <a:r>
              <a:rPr lang="ja-JP" altLang="en-US" dirty="0"/>
              <a:t>異常時</a:t>
            </a:r>
            <a:r>
              <a:rPr lang="en-US" altLang="ja-JP" dirty="0" smtClean="0"/>
              <a:t>】</a:t>
            </a:r>
            <a:endParaRPr lang="en-US" altLang="ja-JP" dirty="0"/>
          </a:p>
          <a:p>
            <a:r>
              <a:rPr lang="en-US" altLang="ja-JP" dirty="0"/>
              <a:t>Transmitter </a:t>
            </a:r>
            <a:r>
              <a:rPr lang="ja-JP" altLang="en-US" dirty="0"/>
              <a:t>赤</a:t>
            </a:r>
            <a:r>
              <a:rPr lang="en-US" altLang="ja-JP" dirty="0"/>
              <a:t>LED</a:t>
            </a:r>
            <a:r>
              <a:rPr lang="ja-JP" altLang="en-US" dirty="0"/>
              <a:t>点滅（</a:t>
            </a:r>
            <a:r>
              <a:rPr lang="en-US" altLang="ja-JP" dirty="0"/>
              <a:t>2Hz</a:t>
            </a:r>
            <a:r>
              <a:rPr lang="ja-JP" altLang="en-US" dirty="0"/>
              <a:t>程度）：</a:t>
            </a:r>
            <a:r>
              <a:rPr lang="en-US" altLang="ja-JP" dirty="0"/>
              <a:t>ppm</a:t>
            </a:r>
            <a:r>
              <a:rPr lang="ja-JP" altLang="en-US" dirty="0"/>
              <a:t>が不適切</a:t>
            </a:r>
          </a:p>
          <a:p>
            <a:r>
              <a:rPr lang="en-US" altLang="ja-JP" dirty="0"/>
              <a:t>Transmitter </a:t>
            </a:r>
            <a:r>
              <a:rPr lang="ja-JP" altLang="en-US" dirty="0" smtClean="0"/>
              <a:t>赤緑</a:t>
            </a:r>
            <a:r>
              <a:rPr lang="en-US" altLang="ja-JP" dirty="0" smtClean="0"/>
              <a:t>LED</a:t>
            </a:r>
            <a:r>
              <a:rPr lang="ja-JP" altLang="en-US" dirty="0" smtClean="0"/>
              <a:t>消灯：電力不足</a:t>
            </a:r>
            <a:endParaRPr lang="ja-JP" altLang="en-US" dirty="0"/>
          </a:p>
          <a:p>
            <a:r>
              <a:rPr lang="en-US" altLang="ja-JP" dirty="0" smtClean="0"/>
              <a:t>Arduino </a:t>
            </a:r>
            <a:r>
              <a:rPr lang="en-US" altLang="ja-JP" dirty="0"/>
              <a:t>onboard </a:t>
            </a:r>
            <a:r>
              <a:rPr lang="ja-JP" altLang="en-US" dirty="0"/>
              <a:t>（緑）</a:t>
            </a:r>
            <a:r>
              <a:rPr lang="en-US" altLang="ja-JP" dirty="0"/>
              <a:t>LED </a:t>
            </a:r>
            <a:r>
              <a:rPr lang="ja-JP" altLang="en-US" dirty="0" smtClean="0"/>
              <a:t>消灯：緊急時モード</a:t>
            </a:r>
            <a:endParaRPr lang="en-US" altLang="ja-JP" dirty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8867" y="73781"/>
            <a:ext cx="44643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dirty="0" smtClean="0"/>
              <a:t>デバッグ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0751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 smtClean="0"/>
              <a:t>HL</a:t>
            </a:r>
            <a:r>
              <a:rPr lang="ja-JP" altLang="en-US" dirty="0" smtClean="0"/>
              <a:t>コントローラで算出した入力から</a:t>
            </a:r>
            <a:r>
              <a:rPr lang="en-US" altLang="ja-JP" dirty="0" smtClean="0"/>
              <a:t>CH</a:t>
            </a:r>
            <a:r>
              <a:rPr lang="ja-JP" altLang="en-US" dirty="0" smtClean="0"/>
              <a:t>値への変換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・</a:t>
            </a:r>
            <a:r>
              <a:rPr lang="en-US" altLang="ja-JP" dirty="0" smtClean="0"/>
              <a:t>Throttle Offset</a:t>
            </a:r>
            <a:r>
              <a:rPr lang="ja-JP" altLang="en-US" dirty="0" smtClean="0"/>
              <a:t>値設定の自動化＝＞原理的に</a:t>
            </a:r>
            <a:r>
              <a:rPr lang="en-US" altLang="ja-JP" dirty="0" smtClean="0"/>
              <a:t>FC</a:t>
            </a:r>
            <a:r>
              <a:rPr lang="ja-JP" altLang="en-US" dirty="0" smtClean="0"/>
              <a:t>と通信しないと無理：周期</a:t>
            </a:r>
            <a:r>
              <a:rPr lang="en-US" altLang="ja-JP" dirty="0" smtClean="0"/>
              <a:t>22.3ms</a:t>
            </a:r>
            <a:r>
              <a:rPr lang="ja-JP" altLang="en-US" dirty="0" smtClean="0"/>
              <a:t>にしたことで安定したのであまり必要なさそう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・</a:t>
            </a:r>
            <a:r>
              <a:rPr lang="en-US" altLang="ja-JP" dirty="0" smtClean="0"/>
              <a:t>Gain</a:t>
            </a:r>
            <a:r>
              <a:rPr lang="ja-JP" altLang="en-US" dirty="0"/>
              <a:t>設定</a:t>
            </a:r>
            <a:r>
              <a:rPr lang="ja-JP" altLang="en-US" dirty="0" smtClean="0"/>
              <a:t>の自動化</a:t>
            </a:r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ドローン</a:t>
            </a:r>
            <a:r>
              <a:rPr lang="ja-JP" altLang="en-US" dirty="0" smtClean="0"/>
              <a:t>と</a:t>
            </a:r>
            <a:r>
              <a:rPr lang="en-US" altLang="ja-JP" dirty="0" smtClean="0"/>
              <a:t>MATLAB</a:t>
            </a:r>
            <a:r>
              <a:rPr lang="ja-JP" altLang="en-US" dirty="0" smtClean="0"/>
              <a:t>プログラム上の機体番号、</a:t>
            </a:r>
            <a:r>
              <a:rPr lang="en-US" altLang="ja-JP" dirty="0" smtClean="0"/>
              <a:t>Prime</a:t>
            </a:r>
            <a:r>
              <a:rPr lang="ja-JP" altLang="en-US" dirty="0" smtClean="0"/>
              <a:t>剛体番号との対応関係を自動的</a:t>
            </a:r>
            <a:r>
              <a:rPr lang="en-US" altLang="ja-JP" dirty="0" smtClean="0"/>
              <a:t>s</a:t>
            </a:r>
            <a:r>
              <a:rPr lang="ja-JP" altLang="en-US" dirty="0" smtClean="0"/>
              <a:t>にチェックする機構</a:t>
            </a:r>
            <a:endParaRPr lang="en-US" altLang="ja-JP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8867" y="73781"/>
            <a:ext cx="44643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dirty="0" smtClean="0"/>
              <a:t>要検討事項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500113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images-na.ssl-images-amazon.com/images/I/31XHbcUQpJL._AC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225" y="179870"/>
            <a:ext cx="2679167" cy="162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楽天市場】Arduino Pro Mini 328 - 5V/16MHz：ロボショップ 楽天市場店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678996" y="3063429"/>
            <a:ext cx="3231624" cy="323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mazon.co.jp | Frsky JR用のジャンパJP4IN1マルチプロトコル無線送信機モジュール対応OpenTX | ホビー 通販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26" y="821952"/>
            <a:ext cx="1951711" cy="595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470974"/>
              </p:ext>
            </p:extLst>
          </p:nvPr>
        </p:nvGraphicFramePr>
        <p:xfrm>
          <a:off x="2226963" y="4694730"/>
          <a:ext cx="1601538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1538">
                  <a:extLst>
                    <a:ext uri="{9D8B030D-6E8A-4147-A177-3AD203B41FA5}">
                      <a16:colId xmlns:a16="http://schemas.microsoft.com/office/drawing/2014/main" val="19247837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signal(ppm)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2163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NC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5231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VCC(5V)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095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GND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851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NC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4690524"/>
                  </a:ext>
                </a:extLst>
              </a:tr>
            </a:tbl>
          </a:graphicData>
        </a:graphic>
      </p:graphicFrame>
      <p:cxnSp>
        <p:nvCxnSpPr>
          <p:cNvPr id="6" name="直線コネクタ 5"/>
          <p:cNvCxnSpPr/>
          <p:nvPr/>
        </p:nvCxnSpPr>
        <p:spPr>
          <a:xfrm flipV="1">
            <a:off x="550855" y="4694730"/>
            <a:ext cx="1676108" cy="14814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 flipV="1">
            <a:off x="558877" y="6548930"/>
            <a:ext cx="1668086" cy="1486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flipH="1">
            <a:off x="3799610" y="4895286"/>
            <a:ext cx="1783347" cy="80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4733773" y="4872873"/>
            <a:ext cx="1322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A3</a:t>
            </a:r>
            <a:r>
              <a:rPr kumimoji="1" lang="en-US" altLang="ja-JP" dirty="0" smtClean="0"/>
              <a:t>pin 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644189" y="1800383"/>
            <a:ext cx="47805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 smtClean="0"/>
              <a:t>Arduino_serial.ino</a:t>
            </a:r>
            <a:r>
              <a:rPr lang="ja-JP" altLang="en-US" dirty="0" smtClean="0"/>
              <a:t>で指定している</a:t>
            </a:r>
            <a:endParaRPr lang="en-US" altLang="ja-JP" dirty="0" smtClean="0"/>
          </a:p>
          <a:p>
            <a:r>
              <a:rPr lang="en-US" altLang="ja-JP" dirty="0" smtClean="0"/>
              <a:t>A3pin : DIO</a:t>
            </a:r>
            <a:r>
              <a:rPr lang="ja-JP" altLang="en-US" dirty="0" smtClean="0"/>
              <a:t>ならどの</a:t>
            </a:r>
            <a:r>
              <a:rPr lang="en-US" altLang="ja-JP" dirty="0" smtClean="0"/>
              <a:t>pin</a:t>
            </a:r>
            <a:r>
              <a:rPr lang="ja-JP" altLang="en-US" dirty="0" smtClean="0"/>
              <a:t>でも</a:t>
            </a:r>
            <a:r>
              <a:rPr lang="en-US" altLang="ja-JP" dirty="0" smtClean="0"/>
              <a:t>OK</a:t>
            </a:r>
          </a:p>
          <a:p>
            <a:r>
              <a:rPr lang="en-US" altLang="ja-JP" dirty="0" smtClean="0"/>
              <a:t>3pin : </a:t>
            </a:r>
            <a:r>
              <a:rPr lang="ja-JP" altLang="en-US" dirty="0" smtClean="0"/>
              <a:t>割り込みに</a:t>
            </a:r>
            <a:r>
              <a:rPr lang="ja-JP" altLang="en-US" dirty="0"/>
              <a:t>対応</a:t>
            </a:r>
            <a:r>
              <a:rPr lang="ja-JP" altLang="en-US" dirty="0" smtClean="0"/>
              <a:t>した</a:t>
            </a:r>
            <a:r>
              <a:rPr lang="en-US" altLang="ja-JP" dirty="0" smtClean="0"/>
              <a:t>pin</a:t>
            </a:r>
            <a:endParaRPr lang="ja-JP" altLang="en-US" dirty="0"/>
          </a:p>
          <a:p>
            <a:endParaRPr kumimoji="1" lang="ja-JP" altLang="en-US" dirty="0"/>
          </a:p>
        </p:txBody>
      </p:sp>
      <p:pic>
        <p:nvPicPr>
          <p:cNvPr id="1030" name="Picture 6" descr="https://images-na.ssl-images-amazon.com/images/I/61t27kDCugL._SL1100_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736" y="3836414"/>
            <a:ext cx="2072918" cy="207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カギ線コネクタ 14"/>
          <p:cNvCxnSpPr/>
          <p:nvPr/>
        </p:nvCxnSpPr>
        <p:spPr>
          <a:xfrm rot="10800000">
            <a:off x="7035247" y="4679241"/>
            <a:ext cx="2999090" cy="75622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カギ線コネクタ 19"/>
          <p:cNvCxnSpPr/>
          <p:nvPr/>
        </p:nvCxnSpPr>
        <p:spPr>
          <a:xfrm>
            <a:off x="7034463" y="5149517"/>
            <a:ext cx="2999874" cy="388421"/>
          </a:xfrm>
          <a:prstGeom prst="bentConnector3">
            <a:avLst>
              <a:gd name="adj1" fmla="val 4385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7145871" y="514951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GND</a:t>
            </a:r>
            <a:endParaRPr kumimoji="1" lang="ja-JP" altLang="en-US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7139720" y="4360381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3pin</a:t>
            </a:r>
            <a:endParaRPr kumimoji="1" lang="ja-JP" altLang="en-US" dirty="0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118867" y="73781"/>
            <a:ext cx="9915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 smtClean="0"/>
              <a:t>配線：実装版（</a:t>
            </a:r>
            <a:r>
              <a:rPr kumimoji="1" lang="en-US" altLang="ja-JP" sz="4800" dirty="0" smtClean="0"/>
              <a:t>Arduino</a:t>
            </a:r>
            <a:r>
              <a:rPr lang="ja-JP" altLang="en-US" sz="4800" dirty="0"/>
              <a:t> </a:t>
            </a:r>
            <a:r>
              <a:rPr lang="en-US" altLang="ja-JP" sz="4800" dirty="0" smtClean="0"/>
              <a:t>Pro mini</a:t>
            </a:r>
            <a:r>
              <a:rPr kumimoji="1" lang="ja-JP" altLang="en-US" sz="4800" dirty="0" smtClean="0"/>
              <a:t>）</a:t>
            </a:r>
            <a:endParaRPr kumimoji="1" lang="ja-JP" altLang="en-US" sz="48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330225" y="1854817"/>
            <a:ext cx="27716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受信機（</a:t>
            </a:r>
            <a:r>
              <a:rPr lang="en-US" altLang="ja-JP" dirty="0" smtClean="0"/>
              <a:t>R2000SBM</a:t>
            </a:r>
            <a:r>
              <a:rPr kumimoji="1" lang="ja-JP" altLang="en-US" dirty="0" smtClean="0"/>
              <a:t>）</a:t>
            </a:r>
            <a:endParaRPr kumimoji="1" lang="en-US" altLang="ja-JP" dirty="0" smtClean="0"/>
          </a:p>
          <a:p>
            <a:r>
              <a:rPr lang="en-US" altLang="ja-JP" dirty="0" smtClean="0"/>
              <a:t>【</a:t>
            </a:r>
            <a:r>
              <a:rPr lang="ja-JP" altLang="en-US" dirty="0" smtClean="0"/>
              <a:t>バインド</a:t>
            </a:r>
            <a:r>
              <a:rPr lang="en-US" altLang="ja-JP" dirty="0" smtClean="0"/>
              <a:t>】</a:t>
            </a:r>
          </a:p>
          <a:p>
            <a:r>
              <a:rPr lang="ja-JP" altLang="en-US" dirty="0" smtClean="0"/>
              <a:t>右上のボタンを長押し</a:t>
            </a:r>
            <a:endParaRPr lang="en-US" altLang="ja-JP" dirty="0" smtClean="0"/>
          </a:p>
          <a:p>
            <a:r>
              <a:rPr kumimoji="1" lang="ja-JP" altLang="en-US" sz="1400" dirty="0" smtClean="0"/>
              <a:t>・早い点滅：バインド待ち</a:t>
            </a:r>
            <a:endParaRPr kumimoji="1" lang="en-US" altLang="ja-JP" sz="1400" dirty="0" smtClean="0"/>
          </a:p>
          <a:p>
            <a:r>
              <a:rPr lang="ja-JP" altLang="en-US" sz="1400" dirty="0" smtClean="0"/>
              <a:t>・点灯：接続有（</a:t>
            </a:r>
            <a:r>
              <a:rPr lang="en-US" altLang="ja-JP" sz="1400" dirty="0" smtClean="0"/>
              <a:t>bind</a:t>
            </a:r>
            <a:r>
              <a:rPr lang="ja-JP" altLang="en-US" sz="1400" dirty="0" smtClean="0"/>
              <a:t>済）</a:t>
            </a:r>
            <a:endParaRPr lang="en-US" altLang="ja-JP" sz="1400" dirty="0" smtClean="0"/>
          </a:p>
          <a:p>
            <a:r>
              <a:rPr kumimoji="1" lang="ja-JP" altLang="en-US" sz="1400" dirty="0" smtClean="0"/>
              <a:t>・遅い点滅：接続無し</a:t>
            </a:r>
            <a:endParaRPr kumimoji="1" lang="ja-JP" altLang="en-US" sz="14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421297" y="1892790"/>
            <a:ext cx="31619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送信器</a:t>
            </a:r>
            <a:r>
              <a:rPr kumimoji="1" lang="ja-JP" altLang="en-US" dirty="0" smtClean="0"/>
              <a:t>（</a:t>
            </a:r>
            <a:r>
              <a:rPr kumimoji="1" lang="en-US" altLang="ja-JP" dirty="0" smtClean="0"/>
              <a:t>JP4IN1-SE</a:t>
            </a:r>
            <a:r>
              <a:rPr kumimoji="1" lang="ja-JP" altLang="en-US" dirty="0" smtClean="0"/>
              <a:t>）</a:t>
            </a:r>
            <a:endParaRPr kumimoji="1" lang="en-US" altLang="ja-JP" dirty="0" smtClean="0"/>
          </a:p>
          <a:p>
            <a:r>
              <a:rPr lang="en-US" altLang="ja-JP" dirty="0" smtClean="0"/>
              <a:t>【</a:t>
            </a:r>
            <a:r>
              <a:rPr lang="ja-JP" altLang="en-US" dirty="0" smtClean="0"/>
              <a:t>バインド</a:t>
            </a:r>
            <a:r>
              <a:rPr lang="en-US" altLang="ja-JP" dirty="0" smtClean="0"/>
              <a:t>】</a:t>
            </a:r>
            <a:endParaRPr kumimoji="1" lang="en-US" altLang="ja-JP" dirty="0" smtClean="0"/>
          </a:p>
          <a:p>
            <a:r>
              <a:rPr lang="ja-JP" altLang="en-US" sz="1600" dirty="0" smtClean="0"/>
              <a:t>・適切な</a:t>
            </a:r>
            <a:r>
              <a:rPr lang="en-US" altLang="ja-JP" sz="1600" dirty="0" smtClean="0"/>
              <a:t>Firmware</a:t>
            </a:r>
            <a:r>
              <a:rPr lang="ja-JP" altLang="en-US" sz="1600" dirty="0" smtClean="0"/>
              <a:t>を焼く（</a:t>
            </a:r>
            <a:r>
              <a:rPr lang="en-US" altLang="ja-JP" sz="1600" dirty="0" smtClean="0"/>
              <a:t>Transmitter</a:t>
            </a:r>
            <a:r>
              <a:rPr lang="ja-JP" altLang="en-US" sz="1600" dirty="0" smtClean="0"/>
              <a:t>プログラム参照）</a:t>
            </a:r>
            <a:endParaRPr lang="en-US" altLang="ja-JP" sz="1600" dirty="0" smtClean="0"/>
          </a:p>
          <a:p>
            <a:r>
              <a:rPr lang="ja-JP" altLang="en-US" sz="1600" dirty="0" smtClean="0"/>
              <a:t>・</a:t>
            </a:r>
            <a:r>
              <a:rPr lang="en-US" altLang="ja-JP" sz="1600" dirty="0" smtClean="0"/>
              <a:t>Arduino</a:t>
            </a:r>
            <a:r>
              <a:rPr lang="ja-JP" altLang="en-US" sz="1600" dirty="0" smtClean="0"/>
              <a:t>と接続</a:t>
            </a:r>
            <a:endParaRPr lang="en-US" altLang="ja-JP" sz="1600" dirty="0" smtClean="0"/>
          </a:p>
          <a:p>
            <a:r>
              <a:rPr lang="ja-JP" altLang="en-US" sz="1600" dirty="0" smtClean="0"/>
              <a:t>（赤点灯で</a:t>
            </a:r>
            <a:r>
              <a:rPr lang="en-US" altLang="ja-JP" sz="1600" dirty="0" smtClean="0"/>
              <a:t>PPM</a:t>
            </a:r>
            <a:r>
              <a:rPr lang="ja-JP" altLang="en-US" sz="1600" dirty="0" smtClean="0"/>
              <a:t>を認識状態）</a:t>
            </a:r>
            <a:endParaRPr lang="en-US" altLang="ja-JP" sz="1600" dirty="0" smtClean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9504399" y="5902599"/>
            <a:ext cx="2771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緊急停止ボタン</a:t>
            </a:r>
            <a:endParaRPr lang="en-US" altLang="ja-JP" dirty="0"/>
          </a:p>
          <a:p>
            <a:r>
              <a:rPr kumimoji="1" lang="ja-JP" altLang="en-US" dirty="0" smtClean="0"/>
              <a:t>押すと短絡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60868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ArduinoナノUSBマイクロコントローラv3（ヘッダなし） - ロボショップ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11" b="98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464" y="2437423"/>
            <a:ext cx="4506914" cy="4506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mazon.co.jp | Frsky JR用のジャンパJP4IN1マルチプロトコル無線送信機モジュール対応OpenTX | ホビー 通販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366" y="817320"/>
            <a:ext cx="1951711" cy="595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476933"/>
              </p:ext>
            </p:extLst>
          </p:nvPr>
        </p:nvGraphicFramePr>
        <p:xfrm>
          <a:off x="8230208" y="4915839"/>
          <a:ext cx="1601538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1538">
                  <a:extLst>
                    <a:ext uri="{9D8B030D-6E8A-4147-A177-3AD203B41FA5}">
                      <a16:colId xmlns:a16="http://schemas.microsoft.com/office/drawing/2014/main" val="19247837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signal(ppm)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2163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NC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5231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VCC(5V)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095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GND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851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NC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4690524"/>
                  </a:ext>
                </a:extLst>
              </a:tr>
            </a:tbl>
          </a:graphicData>
        </a:graphic>
      </p:graphicFrame>
      <p:cxnSp>
        <p:nvCxnSpPr>
          <p:cNvPr id="6" name="直線コネクタ 5"/>
          <p:cNvCxnSpPr/>
          <p:nvPr/>
        </p:nvCxnSpPr>
        <p:spPr>
          <a:xfrm flipH="1" flipV="1">
            <a:off x="9823724" y="4918464"/>
            <a:ext cx="617621" cy="12352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 flipH="1">
            <a:off x="9831746" y="6675075"/>
            <a:ext cx="553451" cy="949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flipH="1">
            <a:off x="5665893" y="5143500"/>
            <a:ext cx="2564315" cy="1812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5699008" y="5314081"/>
            <a:ext cx="1322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A1</a:t>
            </a:r>
            <a:r>
              <a:rPr kumimoji="1" lang="en-US" altLang="ja-JP" dirty="0" smtClean="0"/>
              <a:t>pin 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48176" y="4340026"/>
            <a:ext cx="4780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 smtClean="0"/>
              <a:t>Arduino_serial.ino</a:t>
            </a:r>
            <a:r>
              <a:rPr lang="ja-JP" altLang="en-US" dirty="0" smtClean="0"/>
              <a:t>で指定している</a:t>
            </a:r>
            <a:endParaRPr lang="en-US" altLang="ja-JP" dirty="0" smtClean="0"/>
          </a:p>
          <a:p>
            <a:r>
              <a:rPr lang="en-US" altLang="ja-JP" dirty="0" smtClean="0"/>
              <a:t>2pin : </a:t>
            </a:r>
            <a:r>
              <a:rPr lang="ja-JP" altLang="en-US" dirty="0" smtClean="0"/>
              <a:t>割り込みに</a:t>
            </a:r>
            <a:r>
              <a:rPr lang="ja-JP" altLang="en-US" dirty="0"/>
              <a:t>対応</a:t>
            </a:r>
            <a:r>
              <a:rPr lang="ja-JP" altLang="en-US" dirty="0" smtClean="0"/>
              <a:t>した</a:t>
            </a:r>
            <a:r>
              <a:rPr lang="en-US" altLang="ja-JP" dirty="0" smtClean="0"/>
              <a:t>pin</a:t>
            </a:r>
            <a:endParaRPr lang="ja-JP" altLang="en-US" dirty="0"/>
          </a:p>
        </p:txBody>
      </p:sp>
      <p:pic>
        <p:nvPicPr>
          <p:cNvPr id="1030" name="Picture 6" descr="https://images-na.ssl-images-amazon.com/images/I/61t27kDCugL._SL1100_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2677" y="1649393"/>
            <a:ext cx="2072918" cy="207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カギ線コネクタ 14"/>
          <p:cNvCxnSpPr/>
          <p:nvPr/>
        </p:nvCxnSpPr>
        <p:spPr>
          <a:xfrm rot="10800000">
            <a:off x="1504952" y="3371851"/>
            <a:ext cx="2666998" cy="48577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カギ線コネクタ 19"/>
          <p:cNvCxnSpPr/>
          <p:nvPr/>
        </p:nvCxnSpPr>
        <p:spPr>
          <a:xfrm rot="10800000">
            <a:off x="1695465" y="3280293"/>
            <a:ext cx="2472905" cy="34451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3380114" y="328029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GND</a:t>
            </a:r>
            <a:endParaRPr kumimoji="1" lang="ja-JP" altLang="en-US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3407364" y="3901540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r>
              <a:rPr lang="en-US" altLang="ja-JP" dirty="0" smtClean="0"/>
              <a:t>pin</a:t>
            </a:r>
            <a:endParaRPr kumimoji="1" lang="ja-JP" altLang="en-US" dirty="0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118867" y="73781"/>
            <a:ext cx="11035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 smtClean="0"/>
              <a:t>配線</a:t>
            </a:r>
            <a:r>
              <a:rPr lang="ja-JP" altLang="en-US" sz="4800" dirty="0" smtClean="0"/>
              <a:t>：実装版</a:t>
            </a:r>
            <a:r>
              <a:rPr lang="en-US" altLang="ja-JP" sz="4800" dirty="0" smtClean="0"/>
              <a:t>(Arduino Nano(</a:t>
            </a:r>
            <a:r>
              <a:rPr lang="ja-JP" altLang="en-US" sz="4800" dirty="0" smtClean="0"/>
              <a:t>互換機</a:t>
            </a:r>
            <a:r>
              <a:rPr lang="en-US" altLang="ja-JP" sz="4800" dirty="0" smtClean="0"/>
              <a:t>))</a:t>
            </a:r>
            <a:endParaRPr kumimoji="1" lang="ja-JP" altLang="en-US" sz="4800" dirty="0"/>
          </a:p>
        </p:txBody>
      </p:sp>
      <p:grpSp>
        <p:nvGrpSpPr>
          <p:cNvPr id="5" name="グループ化 4"/>
          <p:cNvGrpSpPr/>
          <p:nvPr/>
        </p:nvGrpSpPr>
        <p:grpSpPr>
          <a:xfrm>
            <a:off x="4034481" y="787040"/>
            <a:ext cx="5709356" cy="1652325"/>
            <a:chOff x="9330225" y="557388"/>
            <a:chExt cx="5709356" cy="1652325"/>
          </a:xfrm>
        </p:grpSpPr>
        <p:pic>
          <p:nvPicPr>
            <p:cNvPr id="2" name="Picture 2" descr="https://images-na.ssl-images-amazon.com/images/I/31XHbcUQpJL._AC_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30225" y="557388"/>
              <a:ext cx="2679167" cy="1620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テキスト ボックス 2"/>
            <p:cNvSpPr txBox="1"/>
            <p:nvPr/>
          </p:nvSpPr>
          <p:spPr>
            <a:xfrm>
              <a:off x="12267921" y="640053"/>
              <a:ext cx="27716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 smtClean="0"/>
                <a:t>受信機（</a:t>
              </a:r>
              <a:r>
                <a:rPr lang="en-US" altLang="ja-JP" dirty="0" smtClean="0"/>
                <a:t>R2000SBM</a:t>
              </a:r>
              <a:r>
                <a:rPr kumimoji="1" lang="ja-JP" altLang="en-US" dirty="0" smtClean="0"/>
                <a:t>）</a:t>
              </a:r>
              <a:endParaRPr kumimoji="1" lang="en-US" altLang="ja-JP" dirty="0" smtClean="0"/>
            </a:p>
            <a:p>
              <a:r>
                <a:rPr lang="en-US" altLang="ja-JP" dirty="0" smtClean="0"/>
                <a:t>【</a:t>
              </a:r>
              <a:r>
                <a:rPr lang="ja-JP" altLang="en-US" dirty="0" smtClean="0"/>
                <a:t>バインド</a:t>
              </a:r>
              <a:r>
                <a:rPr lang="en-US" altLang="ja-JP" dirty="0" smtClean="0"/>
                <a:t>】</a:t>
              </a:r>
            </a:p>
            <a:p>
              <a:r>
                <a:rPr lang="ja-JP" altLang="en-US" dirty="0" smtClean="0"/>
                <a:t>右上のボタンを長押し</a:t>
              </a:r>
              <a:endParaRPr lang="en-US" altLang="ja-JP" dirty="0" smtClean="0"/>
            </a:p>
            <a:p>
              <a:r>
                <a:rPr kumimoji="1" lang="ja-JP" altLang="en-US" sz="1400" dirty="0" smtClean="0"/>
                <a:t>・早い点滅：バインド待ち</a:t>
              </a:r>
              <a:endParaRPr kumimoji="1" lang="en-US" altLang="ja-JP" sz="1400" dirty="0" smtClean="0"/>
            </a:p>
            <a:p>
              <a:r>
                <a:rPr lang="ja-JP" altLang="en-US" sz="1400" dirty="0" smtClean="0"/>
                <a:t>・点灯：接続有（</a:t>
              </a:r>
              <a:r>
                <a:rPr lang="en-US" altLang="ja-JP" sz="1400" dirty="0" smtClean="0"/>
                <a:t>bind</a:t>
              </a:r>
              <a:r>
                <a:rPr lang="ja-JP" altLang="en-US" sz="1400" dirty="0" smtClean="0"/>
                <a:t>済）</a:t>
              </a:r>
              <a:endParaRPr lang="en-US" altLang="ja-JP" sz="1400" dirty="0" smtClean="0"/>
            </a:p>
            <a:p>
              <a:r>
                <a:rPr kumimoji="1" lang="ja-JP" altLang="en-US" sz="1400" dirty="0" smtClean="0"/>
                <a:t>・遅い点滅：接続無し</a:t>
              </a:r>
              <a:endParaRPr kumimoji="1" lang="ja-JP" altLang="en-US" sz="1400" dirty="0"/>
            </a:p>
          </p:txBody>
        </p:sp>
      </p:grpSp>
      <p:sp>
        <p:nvSpPr>
          <p:cNvPr id="21" name="テキスト ボックス 20"/>
          <p:cNvSpPr txBox="1"/>
          <p:nvPr/>
        </p:nvSpPr>
        <p:spPr>
          <a:xfrm>
            <a:off x="6306069" y="3147719"/>
            <a:ext cx="31619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送信器</a:t>
            </a:r>
            <a:r>
              <a:rPr kumimoji="1" lang="ja-JP" altLang="en-US" dirty="0" smtClean="0"/>
              <a:t>（</a:t>
            </a:r>
            <a:r>
              <a:rPr kumimoji="1" lang="en-US" altLang="ja-JP" dirty="0" smtClean="0"/>
              <a:t>JP4IN1-SE</a:t>
            </a:r>
            <a:r>
              <a:rPr kumimoji="1" lang="ja-JP" altLang="en-US" dirty="0" smtClean="0"/>
              <a:t>）</a:t>
            </a:r>
            <a:endParaRPr kumimoji="1" lang="en-US" altLang="ja-JP" dirty="0" smtClean="0"/>
          </a:p>
          <a:p>
            <a:r>
              <a:rPr lang="en-US" altLang="ja-JP" dirty="0" smtClean="0"/>
              <a:t>【</a:t>
            </a:r>
            <a:r>
              <a:rPr lang="ja-JP" altLang="en-US" dirty="0" smtClean="0"/>
              <a:t>バインド</a:t>
            </a:r>
            <a:r>
              <a:rPr lang="en-US" altLang="ja-JP" dirty="0" smtClean="0"/>
              <a:t>】</a:t>
            </a:r>
            <a:endParaRPr kumimoji="1" lang="en-US" altLang="ja-JP" dirty="0" smtClean="0"/>
          </a:p>
          <a:p>
            <a:r>
              <a:rPr lang="ja-JP" altLang="en-US" sz="1600" dirty="0" smtClean="0"/>
              <a:t>・適切な</a:t>
            </a:r>
            <a:r>
              <a:rPr lang="en-US" altLang="ja-JP" sz="1600" dirty="0" smtClean="0"/>
              <a:t>Firmware</a:t>
            </a:r>
            <a:r>
              <a:rPr lang="ja-JP" altLang="en-US" sz="1600" dirty="0" smtClean="0"/>
              <a:t>を焼く（</a:t>
            </a:r>
            <a:r>
              <a:rPr lang="en-US" altLang="ja-JP" sz="1600" dirty="0" smtClean="0"/>
              <a:t>Transmitter</a:t>
            </a:r>
            <a:r>
              <a:rPr lang="ja-JP" altLang="en-US" sz="1600" dirty="0" smtClean="0"/>
              <a:t>プログラム参照）</a:t>
            </a:r>
            <a:endParaRPr lang="en-US" altLang="ja-JP" sz="1600" dirty="0" smtClean="0"/>
          </a:p>
          <a:p>
            <a:r>
              <a:rPr lang="ja-JP" altLang="en-US" sz="1600" dirty="0" smtClean="0"/>
              <a:t>・</a:t>
            </a:r>
            <a:r>
              <a:rPr lang="en-US" altLang="ja-JP" sz="1600" dirty="0" smtClean="0"/>
              <a:t>Arduino</a:t>
            </a:r>
            <a:r>
              <a:rPr lang="ja-JP" altLang="en-US" sz="1600" dirty="0" smtClean="0"/>
              <a:t>と接続</a:t>
            </a:r>
            <a:endParaRPr lang="en-US" altLang="ja-JP" sz="1600" dirty="0" smtClean="0"/>
          </a:p>
          <a:p>
            <a:r>
              <a:rPr lang="ja-JP" altLang="en-US" sz="1600" dirty="0" smtClean="0"/>
              <a:t>（赤点灯で</a:t>
            </a:r>
            <a:r>
              <a:rPr lang="en-US" altLang="ja-JP" sz="1600" dirty="0" smtClean="0"/>
              <a:t>PPM</a:t>
            </a:r>
            <a:r>
              <a:rPr lang="ja-JP" altLang="en-US" sz="1600" dirty="0" smtClean="0"/>
              <a:t>を認識状態）</a:t>
            </a:r>
            <a:endParaRPr lang="en-US" altLang="ja-JP" sz="1600" dirty="0" smtClean="0"/>
          </a:p>
        </p:txBody>
      </p:sp>
    </p:spTree>
    <p:extLst>
      <p:ext uri="{BB962C8B-B14F-4D97-AF65-F5344CB8AC3E}">
        <p14:creationId xmlns:p14="http://schemas.microsoft.com/office/powerpoint/2010/main" val="3722839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644" y="0"/>
            <a:ext cx="97507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491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32" y="1841528"/>
            <a:ext cx="3263503" cy="4351338"/>
          </a:xfrm>
        </p:spPr>
      </p:pic>
      <p:sp>
        <p:nvSpPr>
          <p:cNvPr id="5" name="テキスト ボックス 4"/>
          <p:cNvSpPr txBox="1"/>
          <p:nvPr/>
        </p:nvSpPr>
        <p:spPr>
          <a:xfrm>
            <a:off x="118867" y="73781"/>
            <a:ext cx="9263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dirty="0" smtClean="0"/>
              <a:t>回路：配置の注意点</a:t>
            </a:r>
            <a:endParaRPr kumimoji="1" lang="ja-JP" altLang="en-US" sz="4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58417" y="1033670"/>
            <a:ext cx="60549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・配置における注意点は外部とのコネクタである赤枠で囲った４点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・①～③は右図にはまるように配置</a:t>
            </a:r>
            <a:endParaRPr kumimoji="1" lang="en-US" altLang="ja-JP" dirty="0" smtClean="0"/>
          </a:p>
          <a:p>
            <a:r>
              <a:rPr lang="ja-JP" altLang="en-US" dirty="0" smtClean="0"/>
              <a:t>・</a:t>
            </a:r>
            <a:r>
              <a:rPr lang="en-US" altLang="ja-JP" dirty="0" smtClean="0"/>
              <a:t>4x6cm </a:t>
            </a:r>
            <a:r>
              <a:rPr lang="ja-JP" altLang="en-US" dirty="0" smtClean="0"/>
              <a:t>基板上のどこに配置するか注意すること</a:t>
            </a:r>
            <a:endParaRPr kumimoji="1" lang="ja-JP" altLang="en-US" dirty="0"/>
          </a:p>
        </p:txBody>
      </p:sp>
      <p:sp>
        <p:nvSpPr>
          <p:cNvPr id="7" name="角丸四角形 6"/>
          <p:cNvSpPr/>
          <p:nvPr/>
        </p:nvSpPr>
        <p:spPr>
          <a:xfrm>
            <a:off x="1335819" y="2679590"/>
            <a:ext cx="703691" cy="54864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角丸四角形 7"/>
          <p:cNvSpPr/>
          <p:nvPr/>
        </p:nvSpPr>
        <p:spPr>
          <a:xfrm>
            <a:off x="3050650" y="2679590"/>
            <a:ext cx="703691" cy="54864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2934031" y="4243346"/>
            <a:ext cx="421420" cy="87729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角丸四角形 10"/>
          <p:cNvSpPr/>
          <p:nvPr/>
        </p:nvSpPr>
        <p:spPr>
          <a:xfrm>
            <a:off x="2167647" y="4974866"/>
            <a:ext cx="703691" cy="54864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272166" y="236969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①</a:t>
            </a:r>
          </a:p>
        </p:txBody>
      </p:sp>
      <p:sp>
        <p:nvSpPr>
          <p:cNvPr id="18" name="正方形/長方形 17"/>
          <p:cNvSpPr/>
          <p:nvPr/>
        </p:nvSpPr>
        <p:spPr>
          <a:xfrm>
            <a:off x="3402495" y="236969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②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1796413" y="524918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/>
              <a:t>③</a:t>
            </a:r>
            <a:endParaRPr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323145" y="460851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/>
              <a:t>④</a:t>
            </a:r>
            <a:endParaRPr lang="ja-JP" altLang="en-US" dirty="0"/>
          </a:p>
        </p:txBody>
      </p:sp>
      <p:grpSp>
        <p:nvGrpSpPr>
          <p:cNvPr id="17" name="グループ化 16"/>
          <p:cNvGrpSpPr/>
          <p:nvPr/>
        </p:nvGrpSpPr>
        <p:grpSpPr>
          <a:xfrm>
            <a:off x="4329490" y="2362343"/>
            <a:ext cx="2817896" cy="2243760"/>
            <a:chOff x="6607026" y="1942453"/>
            <a:chExt cx="4992075" cy="3974959"/>
          </a:xfrm>
        </p:grpSpPr>
        <p:pic>
          <p:nvPicPr>
            <p:cNvPr id="12" name="図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07026" y="1942453"/>
              <a:ext cx="4992075" cy="3974959"/>
            </a:xfrm>
            <a:prstGeom prst="rect">
              <a:avLst/>
            </a:prstGeom>
          </p:spPr>
        </p:pic>
        <p:sp>
          <p:nvSpPr>
            <p:cNvPr id="21" name="正方形/長方形 20"/>
            <p:cNvSpPr/>
            <p:nvPr/>
          </p:nvSpPr>
          <p:spPr>
            <a:xfrm>
              <a:off x="8847089" y="2953910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/>
                <a:t>①</a:t>
              </a: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10852922" y="4017197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/>
                <a:t>②</a:t>
              </a: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7448091" y="4461428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 smtClean="0"/>
                <a:t>③</a:t>
              </a:r>
              <a:endParaRPr lang="ja-JP" altLang="en-US" dirty="0"/>
            </a:p>
          </p:txBody>
        </p:sp>
      </p:grpSp>
      <p:sp>
        <p:nvSpPr>
          <p:cNvPr id="24" name="AutoShape 4" descr="PXL_20210629_044332902.jpg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6430">
            <a:off x="4061913" y="2479754"/>
            <a:ext cx="4250826" cy="5667768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45" b="89931" l="30787" r="72487">
                        <a14:foregroundMark x1="42229" y1="44916" x2="56349" y2="49802"/>
                        <a14:foregroundMark x1="58995" y1="42138" x2="49173" y2="46751"/>
                        <a14:foregroundMark x1="88823" y1="24206" x2="89021" y2="55630"/>
                        <a14:foregroundMark x1="89848" y1="40303" x2="76984" y2="43378"/>
                        <a14:foregroundMark x1="36938" y1="26215" x2="36508" y2="48735"/>
                        <a14:foregroundMark x1="54696" y1="25893" x2="55522" y2="28968"/>
                        <a14:foregroundMark x1="58598" y1="49033" x2="53869" y2="40451"/>
                        <a14:foregroundMark x1="52249" y1="39856" x2="46329" y2="50893"/>
                        <a14:backgroundMark x1="13228" y1="15774" x2="46329" y2="17312"/>
                        <a14:backgroundMark x1="24669" y1="64211" x2="59821" y2="63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667" y="3665041"/>
            <a:ext cx="3193708" cy="4258277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8900">
            <a:off x="10065757" y="1411660"/>
            <a:ext cx="2399480" cy="3199306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backgroundMark x1="15476" y1="36012" x2="24041" y2="21751"/>
                        <a14:backgroundMark x1="39583" y1="22520" x2="31614" y2="72793"/>
                        <a14:backgroundMark x1="38360" y1="60218" x2="53671" y2="62847"/>
                        <a14:backgroundMark x1="46131" y1="56870" x2="80853" y2="591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150" y="-749377"/>
            <a:ext cx="3193708" cy="4258277"/>
          </a:xfrm>
          <a:prstGeom prst="rect">
            <a:avLst/>
          </a:prstGeom>
        </p:spPr>
      </p:pic>
      <p:sp>
        <p:nvSpPr>
          <p:cNvPr id="30" name="テキスト ボックス 29"/>
          <p:cNvSpPr txBox="1"/>
          <p:nvPr/>
        </p:nvSpPr>
        <p:spPr>
          <a:xfrm>
            <a:off x="7147386" y="426219"/>
            <a:ext cx="18388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①：接続ピンのコネクタが入り込むようスペースを残す</a:t>
            </a:r>
            <a:r>
              <a:rPr kumimoji="1" lang="en-US" altLang="ja-JP" dirty="0" smtClean="0"/>
              <a:t>	</a:t>
            </a:r>
            <a:endParaRPr kumimoji="1" lang="ja-JP" altLang="en-US" dirty="0"/>
          </a:p>
        </p:txBody>
      </p:sp>
      <p:pic>
        <p:nvPicPr>
          <p:cNvPr id="31" name="図 30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7841" b="89994" l="9943" r="899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05380">
            <a:off x="10339135" y="-683483"/>
            <a:ext cx="2888532" cy="3851375"/>
          </a:xfrm>
          <a:prstGeom prst="rect">
            <a:avLst/>
          </a:prstGeom>
        </p:spPr>
      </p:pic>
      <p:sp>
        <p:nvSpPr>
          <p:cNvPr id="1024" name="角丸四角形 1023"/>
          <p:cNvSpPr/>
          <p:nvPr/>
        </p:nvSpPr>
        <p:spPr>
          <a:xfrm>
            <a:off x="7098610" y="160338"/>
            <a:ext cx="5093389" cy="174782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角丸四角形 33"/>
          <p:cNvSpPr/>
          <p:nvPr/>
        </p:nvSpPr>
        <p:spPr>
          <a:xfrm>
            <a:off x="7092942" y="2065112"/>
            <a:ext cx="5093389" cy="174782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角丸四角形 34"/>
          <p:cNvSpPr/>
          <p:nvPr/>
        </p:nvSpPr>
        <p:spPr>
          <a:xfrm>
            <a:off x="7147386" y="4608130"/>
            <a:ext cx="5093389" cy="174782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7176001" y="2411149"/>
            <a:ext cx="2499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②</a:t>
            </a:r>
            <a:r>
              <a:rPr kumimoji="1" lang="ja-JP" altLang="en-US" dirty="0" smtClean="0"/>
              <a:t>：</a:t>
            </a:r>
            <a:r>
              <a:rPr lang="ja-JP" altLang="en-US" dirty="0" smtClean="0"/>
              <a:t>こちらはフレームすれすれまでコネクタが出る</a:t>
            </a:r>
            <a:r>
              <a:rPr lang="ja-JP" altLang="en-US" dirty="0"/>
              <a:t>よう</a:t>
            </a:r>
            <a:r>
              <a:rPr lang="ja-JP" altLang="en-US" dirty="0" smtClean="0"/>
              <a:t>に配置</a:t>
            </a:r>
            <a:endParaRPr kumimoji="1" lang="en-US" altLang="ja-JP" dirty="0" smtClean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7264902" y="5081110"/>
            <a:ext cx="2499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③</a:t>
            </a:r>
            <a:r>
              <a:rPr kumimoji="1" lang="ja-JP" altLang="en-US" dirty="0" smtClean="0"/>
              <a:t>：基盤をはめ込むためにフレームに溝を入れている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111580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20" y="326805"/>
            <a:ext cx="3263503" cy="4351338"/>
          </a:xfrm>
        </p:spPr>
      </p:pic>
      <p:sp>
        <p:nvSpPr>
          <p:cNvPr id="5" name="テキスト ボックス 4"/>
          <p:cNvSpPr txBox="1"/>
          <p:nvPr/>
        </p:nvSpPr>
        <p:spPr>
          <a:xfrm>
            <a:off x="118867" y="73781"/>
            <a:ext cx="9263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dirty="0" smtClean="0"/>
              <a:t>回路：配線図</a:t>
            </a:r>
            <a:endParaRPr kumimoji="1" lang="ja-JP" altLang="en-US" sz="4800" dirty="0"/>
          </a:p>
        </p:txBody>
      </p:sp>
      <p:sp>
        <p:nvSpPr>
          <p:cNvPr id="7" name="角丸四角形 6"/>
          <p:cNvSpPr/>
          <p:nvPr/>
        </p:nvSpPr>
        <p:spPr>
          <a:xfrm>
            <a:off x="1016207" y="1164867"/>
            <a:ext cx="703691" cy="54864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/>
        </p:nvSpPr>
        <p:spPr>
          <a:xfrm>
            <a:off x="2731038" y="1164867"/>
            <a:ext cx="703691" cy="54864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2614419" y="2728623"/>
            <a:ext cx="421420" cy="87729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角丸四角形 10"/>
          <p:cNvSpPr/>
          <p:nvPr/>
        </p:nvSpPr>
        <p:spPr>
          <a:xfrm>
            <a:off x="1848035" y="3460143"/>
            <a:ext cx="703691" cy="54864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https://akizukidenshi.com/img/goods/C/P-12976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480791" y="7587275"/>
            <a:ext cx="4580015" cy="343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888910"/>
              </p:ext>
            </p:extLst>
          </p:nvPr>
        </p:nvGraphicFramePr>
        <p:xfrm>
          <a:off x="4347079" y="1389419"/>
          <a:ext cx="2936486" cy="489856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209749">
                  <a:extLst>
                    <a:ext uri="{9D8B030D-6E8A-4147-A177-3AD203B41FA5}">
                      <a16:colId xmlns:a16="http://schemas.microsoft.com/office/drawing/2014/main" val="2807224887"/>
                    </a:ext>
                  </a:extLst>
                </a:gridCol>
                <a:gridCol w="209749">
                  <a:extLst>
                    <a:ext uri="{9D8B030D-6E8A-4147-A177-3AD203B41FA5}">
                      <a16:colId xmlns:a16="http://schemas.microsoft.com/office/drawing/2014/main" val="3287315567"/>
                    </a:ext>
                  </a:extLst>
                </a:gridCol>
                <a:gridCol w="209749">
                  <a:extLst>
                    <a:ext uri="{9D8B030D-6E8A-4147-A177-3AD203B41FA5}">
                      <a16:colId xmlns:a16="http://schemas.microsoft.com/office/drawing/2014/main" val="2587280802"/>
                    </a:ext>
                  </a:extLst>
                </a:gridCol>
                <a:gridCol w="209749">
                  <a:extLst>
                    <a:ext uri="{9D8B030D-6E8A-4147-A177-3AD203B41FA5}">
                      <a16:colId xmlns:a16="http://schemas.microsoft.com/office/drawing/2014/main" val="3445243295"/>
                    </a:ext>
                  </a:extLst>
                </a:gridCol>
                <a:gridCol w="209749">
                  <a:extLst>
                    <a:ext uri="{9D8B030D-6E8A-4147-A177-3AD203B41FA5}">
                      <a16:colId xmlns:a16="http://schemas.microsoft.com/office/drawing/2014/main" val="3781217403"/>
                    </a:ext>
                  </a:extLst>
                </a:gridCol>
                <a:gridCol w="209749">
                  <a:extLst>
                    <a:ext uri="{9D8B030D-6E8A-4147-A177-3AD203B41FA5}">
                      <a16:colId xmlns:a16="http://schemas.microsoft.com/office/drawing/2014/main" val="1338349659"/>
                    </a:ext>
                  </a:extLst>
                </a:gridCol>
                <a:gridCol w="209749">
                  <a:extLst>
                    <a:ext uri="{9D8B030D-6E8A-4147-A177-3AD203B41FA5}">
                      <a16:colId xmlns:a16="http://schemas.microsoft.com/office/drawing/2014/main" val="1115884538"/>
                    </a:ext>
                  </a:extLst>
                </a:gridCol>
                <a:gridCol w="209749">
                  <a:extLst>
                    <a:ext uri="{9D8B030D-6E8A-4147-A177-3AD203B41FA5}">
                      <a16:colId xmlns:a16="http://schemas.microsoft.com/office/drawing/2014/main" val="3674754972"/>
                    </a:ext>
                  </a:extLst>
                </a:gridCol>
                <a:gridCol w="209749">
                  <a:extLst>
                    <a:ext uri="{9D8B030D-6E8A-4147-A177-3AD203B41FA5}">
                      <a16:colId xmlns:a16="http://schemas.microsoft.com/office/drawing/2014/main" val="3396537917"/>
                    </a:ext>
                  </a:extLst>
                </a:gridCol>
                <a:gridCol w="209749">
                  <a:extLst>
                    <a:ext uri="{9D8B030D-6E8A-4147-A177-3AD203B41FA5}">
                      <a16:colId xmlns:a16="http://schemas.microsoft.com/office/drawing/2014/main" val="1815149942"/>
                    </a:ext>
                  </a:extLst>
                </a:gridCol>
                <a:gridCol w="209749">
                  <a:extLst>
                    <a:ext uri="{9D8B030D-6E8A-4147-A177-3AD203B41FA5}">
                      <a16:colId xmlns:a16="http://schemas.microsoft.com/office/drawing/2014/main" val="2015211053"/>
                    </a:ext>
                  </a:extLst>
                </a:gridCol>
                <a:gridCol w="209749">
                  <a:extLst>
                    <a:ext uri="{9D8B030D-6E8A-4147-A177-3AD203B41FA5}">
                      <a16:colId xmlns:a16="http://schemas.microsoft.com/office/drawing/2014/main" val="316104754"/>
                    </a:ext>
                  </a:extLst>
                </a:gridCol>
                <a:gridCol w="209749">
                  <a:extLst>
                    <a:ext uri="{9D8B030D-6E8A-4147-A177-3AD203B41FA5}">
                      <a16:colId xmlns:a16="http://schemas.microsoft.com/office/drawing/2014/main" val="3481100150"/>
                    </a:ext>
                  </a:extLst>
                </a:gridCol>
                <a:gridCol w="209749">
                  <a:extLst>
                    <a:ext uri="{9D8B030D-6E8A-4147-A177-3AD203B41FA5}">
                      <a16:colId xmlns:a16="http://schemas.microsoft.com/office/drawing/2014/main" val="2902317922"/>
                    </a:ext>
                  </a:extLst>
                </a:gridCol>
              </a:tblGrid>
              <a:tr h="244928">
                <a:tc>
                  <a:txBody>
                    <a:bodyPr/>
                    <a:lstStyle/>
                    <a:p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345784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438025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727845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88776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765519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638229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817354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986712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605029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110703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154782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70060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647980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545349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583773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049740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699965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23973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766802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760626"/>
                  </a:ext>
                </a:extLst>
              </a:tr>
            </a:tbl>
          </a:graphicData>
        </a:graphic>
      </p:graphicFrame>
      <p:sp>
        <p:nvSpPr>
          <p:cNvPr id="3" name="テキスト ボックス 2"/>
          <p:cNvSpPr txBox="1"/>
          <p:nvPr/>
        </p:nvSpPr>
        <p:spPr>
          <a:xfrm>
            <a:off x="4332553" y="6282044"/>
            <a:ext cx="3366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1 2 3 </a:t>
            </a:r>
            <a:r>
              <a:rPr lang="en-US" altLang="ja-JP" dirty="0"/>
              <a:t> </a:t>
            </a:r>
            <a:r>
              <a:rPr lang="en-US" altLang="ja-JP" dirty="0" smtClean="0"/>
              <a:t> </a:t>
            </a:r>
            <a:r>
              <a:rPr kumimoji="1" lang="en-US" altLang="ja-JP" dirty="0" smtClean="0"/>
              <a:t>  5             10         14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332552" y="1102423"/>
            <a:ext cx="3366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1 2 3 </a:t>
            </a:r>
            <a:r>
              <a:rPr lang="en-US" altLang="ja-JP" dirty="0"/>
              <a:t> </a:t>
            </a:r>
            <a:r>
              <a:rPr lang="en-US" altLang="ja-JP" dirty="0" smtClean="0"/>
              <a:t> </a:t>
            </a:r>
            <a:r>
              <a:rPr kumimoji="1" lang="en-US" altLang="ja-JP" dirty="0" smtClean="0"/>
              <a:t>  5             10         14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 rot="5400000">
            <a:off x="1633395" y="3709032"/>
            <a:ext cx="5073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A B C  D E  F  G H  I  J  K L  M N O P Q R  S T</a:t>
            </a:r>
            <a:endParaRPr kumimoji="1" lang="ja-JP" altLang="en-US" dirty="0"/>
          </a:p>
        </p:txBody>
      </p:sp>
      <p:cxnSp>
        <p:nvCxnSpPr>
          <p:cNvPr id="15" name="カギ線コネクタ 14"/>
          <p:cNvCxnSpPr/>
          <p:nvPr/>
        </p:nvCxnSpPr>
        <p:spPr>
          <a:xfrm rot="16200000" flipH="1">
            <a:off x="5347505" y="4369213"/>
            <a:ext cx="2964636" cy="682669"/>
          </a:xfrm>
          <a:prstGeom prst="bentConnector3">
            <a:avLst>
              <a:gd name="adj1" fmla="val 354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カギ線コネクタ 17"/>
          <p:cNvCxnSpPr/>
          <p:nvPr/>
        </p:nvCxnSpPr>
        <p:spPr>
          <a:xfrm rot="16200000" flipH="1">
            <a:off x="5328800" y="4541846"/>
            <a:ext cx="2213030" cy="582324"/>
          </a:xfrm>
          <a:prstGeom prst="bentConnector3">
            <a:avLst>
              <a:gd name="adj1" fmla="val 99243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カギ線コネクタ 22"/>
          <p:cNvCxnSpPr/>
          <p:nvPr/>
        </p:nvCxnSpPr>
        <p:spPr>
          <a:xfrm rot="16200000" flipV="1">
            <a:off x="3708713" y="2117898"/>
            <a:ext cx="2254737" cy="962451"/>
          </a:xfrm>
          <a:prstGeom prst="bentConnector3">
            <a:avLst>
              <a:gd name="adj1" fmla="val 99166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カギ線コネクタ 25"/>
          <p:cNvCxnSpPr/>
          <p:nvPr/>
        </p:nvCxnSpPr>
        <p:spPr>
          <a:xfrm rot="5400000" flipH="1" flipV="1">
            <a:off x="5282627" y="1734934"/>
            <a:ext cx="2254737" cy="1728380"/>
          </a:xfrm>
          <a:prstGeom prst="bentConnector3">
            <a:avLst>
              <a:gd name="adj1" fmla="val 99443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カギ線コネクタ 30"/>
          <p:cNvCxnSpPr/>
          <p:nvPr/>
        </p:nvCxnSpPr>
        <p:spPr>
          <a:xfrm rot="16200000" flipV="1">
            <a:off x="3941467" y="2162762"/>
            <a:ext cx="2186949" cy="1378927"/>
          </a:xfrm>
          <a:prstGeom prst="bentConnector3">
            <a:avLst>
              <a:gd name="adj1" fmla="val 99258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カギ線コネクタ 1028"/>
          <p:cNvCxnSpPr/>
          <p:nvPr/>
        </p:nvCxnSpPr>
        <p:spPr>
          <a:xfrm rot="5400000" flipH="1" flipV="1">
            <a:off x="5480554" y="2177963"/>
            <a:ext cx="2222222" cy="1383799"/>
          </a:xfrm>
          <a:prstGeom prst="bentConnector3">
            <a:avLst>
              <a:gd name="adj1" fmla="val 99321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8" name="正方形/長方形 1037"/>
          <p:cNvSpPr/>
          <p:nvPr/>
        </p:nvSpPr>
        <p:spPr>
          <a:xfrm>
            <a:off x="4982571" y="2620001"/>
            <a:ext cx="1462868" cy="4050138"/>
          </a:xfrm>
          <a:prstGeom prst="rect">
            <a:avLst/>
          </a:prstGeom>
          <a:solidFill>
            <a:srgbClr val="5B9BD5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53" name="表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397954"/>
              </p:ext>
            </p:extLst>
          </p:nvPr>
        </p:nvGraphicFramePr>
        <p:xfrm>
          <a:off x="8294857" y="1410296"/>
          <a:ext cx="2936486" cy="489856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209749">
                  <a:extLst>
                    <a:ext uri="{9D8B030D-6E8A-4147-A177-3AD203B41FA5}">
                      <a16:colId xmlns:a16="http://schemas.microsoft.com/office/drawing/2014/main" val="2807224887"/>
                    </a:ext>
                  </a:extLst>
                </a:gridCol>
                <a:gridCol w="209749">
                  <a:extLst>
                    <a:ext uri="{9D8B030D-6E8A-4147-A177-3AD203B41FA5}">
                      <a16:colId xmlns:a16="http://schemas.microsoft.com/office/drawing/2014/main" val="3287315567"/>
                    </a:ext>
                  </a:extLst>
                </a:gridCol>
                <a:gridCol w="209749">
                  <a:extLst>
                    <a:ext uri="{9D8B030D-6E8A-4147-A177-3AD203B41FA5}">
                      <a16:colId xmlns:a16="http://schemas.microsoft.com/office/drawing/2014/main" val="25872808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45243295"/>
                    </a:ext>
                  </a:extLst>
                </a:gridCol>
                <a:gridCol w="211218">
                  <a:extLst>
                    <a:ext uri="{9D8B030D-6E8A-4147-A177-3AD203B41FA5}">
                      <a16:colId xmlns:a16="http://schemas.microsoft.com/office/drawing/2014/main" val="37812174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38349659"/>
                    </a:ext>
                  </a:extLst>
                </a:gridCol>
                <a:gridCol w="211218">
                  <a:extLst>
                    <a:ext uri="{9D8B030D-6E8A-4147-A177-3AD203B41FA5}">
                      <a16:colId xmlns:a16="http://schemas.microsoft.com/office/drawing/2014/main" val="1115884538"/>
                    </a:ext>
                  </a:extLst>
                </a:gridCol>
                <a:gridCol w="209749">
                  <a:extLst>
                    <a:ext uri="{9D8B030D-6E8A-4147-A177-3AD203B41FA5}">
                      <a16:colId xmlns:a16="http://schemas.microsoft.com/office/drawing/2014/main" val="3674754972"/>
                    </a:ext>
                  </a:extLst>
                </a:gridCol>
                <a:gridCol w="209749">
                  <a:extLst>
                    <a:ext uri="{9D8B030D-6E8A-4147-A177-3AD203B41FA5}">
                      <a16:colId xmlns:a16="http://schemas.microsoft.com/office/drawing/2014/main" val="33965379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15149942"/>
                    </a:ext>
                  </a:extLst>
                </a:gridCol>
                <a:gridCol w="211218">
                  <a:extLst>
                    <a:ext uri="{9D8B030D-6E8A-4147-A177-3AD203B41FA5}">
                      <a16:colId xmlns:a16="http://schemas.microsoft.com/office/drawing/2014/main" val="2015211053"/>
                    </a:ext>
                  </a:extLst>
                </a:gridCol>
                <a:gridCol w="209749">
                  <a:extLst>
                    <a:ext uri="{9D8B030D-6E8A-4147-A177-3AD203B41FA5}">
                      <a16:colId xmlns:a16="http://schemas.microsoft.com/office/drawing/2014/main" val="316104754"/>
                    </a:ext>
                  </a:extLst>
                </a:gridCol>
                <a:gridCol w="209749">
                  <a:extLst>
                    <a:ext uri="{9D8B030D-6E8A-4147-A177-3AD203B41FA5}">
                      <a16:colId xmlns:a16="http://schemas.microsoft.com/office/drawing/2014/main" val="3481100150"/>
                    </a:ext>
                  </a:extLst>
                </a:gridCol>
                <a:gridCol w="209749">
                  <a:extLst>
                    <a:ext uri="{9D8B030D-6E8A-4147-A177-3AD203B41FA5}">
                      <a16:colId xmlns:a16="http://schemas.microsoft.com/office/drawing/2014/main" val="2902317922"/>
                    </a:ext>
                  </a:extLst>
                </a:gridCol>
              </a:tblGrid>
              <a:tr h="244928"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345784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438025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727845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88776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765519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638229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817354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000" dirty="0" smtClean="0"/>
                    </a:p>
                  </a:txBody>
                  <a:tcPr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●</a:t>
                      </a:r>
                    </a:p>
                  </a:txBody>
                  <a:tcPr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000" dirty="0" smtClean="0"/>
                    </a:p>
                  </a:txBody>
                  <a:tcPr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986712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000" dirty="0" smtClean="0"/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●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000" dirty="0" smtClean="0"/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605029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ja-JP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●</a:t>
                      </a:r>
                      <a:endParaRPr kumimoji="1" lang="ja-JP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dirty="0" smtClean="0"/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110703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dirty="0" smtClean="0"/>
                        <a:t>●</a:t>
                      </a:r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154782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70060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647980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dirty="0" smtClean="0"/>
                        <a:t>●</a:t>
                      </a:r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545349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583773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049740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dirty="0" smtClean="0"/>
                        <a:t>●</a:t>
                      </a:r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dirty="0" smtClean="0"/>
                        <a:t>●</a:t>
                      </a:r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699965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dirty="0" smtClean="0"/>
                        <a:t>●</a:t>
                      </a:r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23973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dirty="0" smtClean="0"/>
                        <a:t>●</a:t>
                      </a:r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766802"/>
                  </a:ext>
                </a:extLst>
              </a:tr>
              <a:tr h="244928"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dirty="0" smtClean="0"/>
                        <a:t>●</a:t>
                      </a:r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760626"/>
                  </a:ext>
                </a:extLst>
              </a:tr>
            </a:tbl>
          </a:graphicData>
        </a:graphic>
      </p:graphicFrame>
      <p:sp>
        <p:nvSpPr>
          <p:cNvPr id="55" name="テキスト ボックス 54"/>
          <p:cNvSpPr txBox="1"/>
          <p:nvPr/>
        </p:nvSpPr>
        <p:spPr>
          <a:xfrm>
            <a:off x="8155070" y="1123300"/>
            <a:ext cx="3366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14         10              5    3    1</a:t>
            </a:r>
            <a:endParaRPr kumimoji="1" lang="ja-JP" altLang="en-US" dirty="0"/>
          </a:p>
        </p:txBody>
      </p:sp>
      <p:sp>
        <p:nvSpPr>
          <p:cNvPr id="56" name="テキスト ボックス 55"/>
          <p:cNvSpPr txBox="1"/>
          <p:nvPr/>
        </p:nvSpPr>
        <p:spPr>
          <a:xfrm rot="5400000">
            <a:off x="5581173" y="3729909"/>
            <a:ext cx="5073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A B C  D E  F  G H  I  J  K L  M N O P Q R  S T</a:t>
            </a:r>
            <a:endParaRPr kumimoji="1" lang="ja-JP" altLang="en-US" dirty="0"/>
          </a:p>
        </p:txBody>
      </p:sp>
      <p:cxnSp>
        <p:nvCxnSpPr>
          <p:cNvPr id="57" name="カギ線コネクタ 56"/>
          <p:cNvCxnSpPr/>
          <p:nvPr/>
        </p:nvCxnSpPr>
        <p:spPr>
          <a:xfrm rot="5400000">
            <a:off x="7284593" y="4385359"/>
            <a:ext cx="2964636" cy="682669"/>
          </a:xfrm>
          <a:prstGeom prst="bentConnector3">
            <a:avLst>
              <a:gd name="adj1" fmla="val 354"/>
            </a:avLst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カギ線コネクタ 57"/>
          <p:cNvCxnSpPr/>
          <p:nvPr/>
        </p:nvCxnSpPr>
        <p:spPr>
          <a:xfrm rot="5400000">
            <a:off x="8005384" y="4504325"/>
            <a:ext cx="2243588" cy="626808"/>
          </a:xfrm>
          <a:prstGeom prst="bentConnector3">
            <a:avLst>
              <a:gd name="adj1" fmla="val 99968"/>
            </a:avLst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カギ線コネクタ 60"/>
          <p:cNvCxnSpPr/>
          <p:nvPr/>
        </p:nvCxnSpPr>
        <p:spPr>
          <a:xfrm rot="16200000" flipV="1">
            <a:off x="8060213" y="1761258"/>
            <a:ext cx="2255048" cy="1788962"/>
          </a:xfrm>
          <a:prstGeom prst="bentConnector3">
            <a:avLst>
              <a:gd name="adj1" fmla="val 99992"/>
            </a:avLst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カギ線コネクタ 61"/>
          <p:cNvCxnSpPr/>
          <p:nvPr/>
        </p:nvCxnSpPr>
        <p:spPr>
          <a:xfrm rot="16200000" flipV="1">
            <a:off x="7889245" y="2183639"/>
            <a:ext cx="2186949" cy="1378927"/>
          </a:xfrm>
          <a:prstGeom prst="bentConnector3">
            <a:avLst>
              <a:gd name="adj1" fmla="val 99258"/>
            </a:avLst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カギ線コネクタ 62"/>
          <p:cNvCxnSpPr/>
          <p:nvPr/>
        </p:nvCxnSpPr>
        <p:spPr>
          <a:xfrm rot="5400000" flipH="1" flipV="1">
            <a:off x="9428332" y="2198840"/>
            <a:ext cx="2222222" cy="1383799"/>
          </a:xfrm>
          <a:prstGeom prst="bentConnector3">
            <a:avLst>
              <a:gd name="adj1" fmla="val 99321"/>
            </a:avLst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/>
          <p:cNvCxnSpPr/>
          <p:nvPr/>
        </p:nvCxnSpPr>
        <p:spPr>
          <a:xfrm>
            <a:off x="9672183" y="3980351"/>
            <a:ext cx="783289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 flipV="1">
            <a:off x="8649188" y="5430519"/>
            <a:ext cx="575167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コネクタ 66"/>
          <p:cNvCxnSpPr/>
          <p:nvPr/>
        </p:nvCxnSpPr>
        <p:spPr>
          <a:xfrm>
            <a:off x="9286894" y="3731483"/>
            <a:ext cx="136186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/>
          <p:cNvCxnSpPr/>
          <p:nvPr/>
        </p:nvCxnSpPr>
        <p:spPr>
          <a:xfrm>
            <a:off x="8424761" y="6186602"/>
            <a:ext cx="136186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コネクタ 68"/>
          <p:cNvCxnSpPr/>
          <p:nvPr/>
        </p:nvCxnSpPr>
        <p:spPr>
          <a:xfrm>
            <a:off x="8648351" y="5939523"/>
            <a:ext cx="136186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コネクタ 69"/>
          <p:cNvCxnSpPr/>
          <p:nvPr/>
        </p:nvCxnSpPr>
        <p:spPr>
          <a:xfrm>
            <a:off x="9053292" y="3243570"/>
            <a:ext cx="136186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テキスト ボックス 71"/>
          <p:cNvSpPr txBox="1"/>
          <p:nvPr/>
        </p:nvSpPr>
        <p:spPr>
          <a:xfrm>
            <a:off x="8178748" y="6292482"/>
            <a:ext cx="3366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14         10              5    3    1</a:t>
            </a:r>
            <a:endParaRPr kumimoji="1" lang="ja-JP" altLang="en-US" dirty="0"/>
          </a:p>
        </p:txBody>
      </p:sp>
      <p:sp>
        <p:nvSpPr>
          <p:cNvPr id="1039" name="テキスト ボックス 1038"/>
          <p:cNvSpPr txBox="1"/>
          <p:nvPr/>
        </p:nvSpPr>
        <p:spPr>
          <a:xfrm>
            <a:off x="5473873" y="601249"/>
            <a:ext cx="1008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表</a:t>
            </a:r>
            <a:endParaRPr kumimoji="1" lang="ja-JP" altLang="en-US" sz="3200" dirty="0"/>
          </a:p>
        </p:txBody>
      </p:sp>
      <p:sp>
        <p:nvSpPr>
          <p:cNvPr id="74" name="テキスト ボックス 73"/>
          <p:cNvSpPr txBox="1"/>
          <p:nvPr/>
        </p:nvSpPr>
        <p:spPr>
          <a:xfrm>
            <a:off x="9452966" y="597074"/>
            <a:ext cx="1008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/>
              <a:t>裏</a:t>
            </a:r>
            <a:endParaRPr kumimoji="1" lang="ja-JP" altLang="en-US" sz="3200" dirty="0"/>
          </a:p>
        </p:txBody>
      </p:sp>
      <p:cxnSp>
        <p:nvCxnSpPr>
          <p:cNvPr id="82" name="カギ線コネクタ 81"/>
          <p:cNvCxnSpPr/>
          <p:nvPr/>
        </p:nvCxnSpPr>
        <p:spPr>
          <a:xfrm rot="5400000" flipH="1" flipV="1">
            <a:off x="9631500" y="2154465"/>
            <a:ext cx="2254737" cy="962451"/>
          </a:xfrm>
          <a:prstGeom prst="bentConnector3">
            <a:avLst>
              <a:gd name="adj1" fmla="val 99166"/>
            </a:avLst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/>
          <p:nvPr/>
        </p:nvCxnSpPr>
        <p:spPr>
          <a:xfrm>
            <a:off x="10060381" y="3726491"/>
            <a:ext cx="381381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" name="テキスト ボックス 1049"/>
          <p:cNvSpPr txBox="1"/>
          <p:nvPr/>
        </p:nvSpPr>
        <p:spPr>
          <a:xfrm>
            <a:off x="4445876" y="3594538"/>
            <a:ext cx="536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/>
              <a:t>GND</a:t>
            </a:r>
            <a:endParaRPr kumimoji="1" lang="ja-JP" altLang="en-US" sz="1200" dirty="0"/>
          </a:p>
        </p:txBody>
      </p:sp>
      <p:sp>
        <p:nvSpPr>
          <p:cNvPr id="87" name="テキスト ボックス 86"/>
          <p:cNvSpPr txBox="1"/>
          <p:nvPr/>
        </p:nvSpPr>
        <p:spPr>
          <a:xfrm>
            <a:off x="4451132" y="3841528"/>
            <a:ext cx="536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D2</a:t>
            </a:r>
            <a:endParaRPr kumimoji="1" lang="ja-JP" altLang="en-US" sz="1200" dirty="0"/>
          </a:p>
        </p:txBody>
      </p:sp>
      <p:sp>
        <p:nvSpPr>
          <p:cNvPr id="88" name="テキスト ボックス 87"/>
          <p:cNvSpPr txBox="1"/>
          <p:nvPr/>
        </p:nvSpPr>
        <p:spPr>
          <a:xfrm>
            <a:off x="5724861" y="5300926"/>
            <a:ext cx="536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/>
              <a:t>A1</a:t>
            </a:r>
            <a:endParaRPr kumimoji="1" lang="ja-JP" altLang="en-US" sz="1200" dirty="0"/>
          </a:p>
        </p:txBody>
      </p:sp>
      <p:sp>
        <p:nvSpPr>
          <p:cNvPr id="89" name="テキスト ボックス 88"/>
          <p:cNvSpPr txBox="1"/>
          <p:nvPr/>
        </p:nvSpPr>
        <p:spPr>
          <a:xfrm>
            <a:off x="5730120" y="4570455"/>
            <a:ext cx="536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/>
              <a:t>A4</a:t>
            </a:r>
            <a:endParaRPr kumimoji="1" lang="ja-JP" altLang="en-US" sz="1200" dirty="0"/>
          </a:p>
        </p:txBody>
      </p:sp>
      <p:cxnSp>
        <p:nvCxnSpPr>
          <p:cNvPr id="1053" name="直線コネクタ 1052"/>
          <p:cNvCxnSpPr/>
          <p:nvPr/>
        </p:nvCxnSpPr>
        <p:spPr>
          <a:xfrm flipH="1">
            <a:off x="8799777" y="3479625"/>
            <a:ext cx="40494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直線コネクタ 1054"/>
          <p:cNvCxnSpPr/>
          <p:nvPr/>
        </p:nvCxnSpPr>
        <p:spPr>
          <a:xfrm>
            <a:off x="8815017" y="3474545"/>
            <a:ext cx="0" cy="12507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8803614" y="4708634"/>
            <a:ext cx="41058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テキスト ボックス 97"/>
          <p:cNvSpPr txBox="1"/>
          <p:nvPr/>
        </p:nvSpPr>
        <p:spPr>
          <a:xfrm>
            <a:off x="6427508" y="3349978"/>
            <a:ext cx="536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/>
              <a:t>RST</a:t>
            </a:r>
            <a:endParaRPr kumimoji="1" lang="ja-JP" altLang="en-US" sz="1200" dirty="0"/>
          </a:p>
        </p:txBody>
      </p:sp>
      <p:sp>
        <p:nvSpPr>
          <p:cNvPr id="99" name="テキスト ボックス 98"/>
          <p:cNvSpPr txBox="1"/>
          <p:nvPr/>
        </p:nvSpPr>
        <p:spPr>
          <a:xfrm>
            <a:off x="6421479" y="3603691"/>
            <a:ext cx="536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/>
              <a:t>5V</a:t>
            </a:r>
            <a:endParaRPr kumimoji="1" lang="ja-JP" altLang="en-US" sz="1200" dirty="0"/>
          </a:p>
        </p:txBody>
      </p:sp>
      <p:sp>
        <p:nvSpPr>
          <p:cNvPr id="100" name="テキスト ボックス 99"/>
          <p:cNvSpPr txBox="1"/>
          <p:nvPr/>
        </p:nvSpPr>
        <p:spPr>
          <a:xfrm>
            <a:off x="5817137" y="3095497"/>
            <a:ext cx="536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/>
              <a:t>GND</a:t>
            </a:r>
            <a:endParaRPr kumimoji="1" lang="ja-JP" altLang="en-US" sz="1200" dirty="0"/>
          </a:p>
        </p:txBody>
      </p:sp>
      <p:sp>
        <p:nvSpPr>
          <p:cNvPr id="101" name="テキスト ボックス 100"/>
          <p:cNvSpPr txBox="1"/>
          <p:nvPr/>
        </p:nvSpPr>
        <p:spPr>
          <a:xfrm>
            <a:off x="6444018" y="5301739"/>
            <a:ext cx="536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/>
              <a:t>PPM</a:t>
            </a:r>
            <a:endParaRPr kumimoji="1" lang="ja-JP" altLang="en-US" sz="1200" dirty="0"/>
          </a:p>
        </p:txBody>
      </p:sp>
      <p:cxnSp>
        <p:nvCxnSpPr>
          <p:cNvPr id="35" name="直線コネクタ 34"/>
          <p:cNvCxnSpPr/>
          <p:nvPr/>
        </p:nvCxnSpPr>
        <p:spPr>
          <a:xfrm>
            <a:off x="5176520" y="3726491"/>
            <a:ext cx="369285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/>
          <p:cNvCxnSpPr/>
          <p:nvPr/>
        </p:nvCxnSpPr>
        <p:spPr>
          <a:xfrm>
            <a:off x="5176520" y="3966577"/>
            <a:ext cx="712471" cy="653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線吹き出し 1 (枠付き) 5"/>
          <p:cNvSpPr/>
          <p:nvPr/>
        </p:nvSpPr>
        <p:spPr>
          <a:xfrm>
            <a:off x="333955" y="4770783"/>
            <a:ext cx="3642816" cy="1680586"/>
          </a:xfrm>
          <a:prstGeom prst="borderCallout1">
            <a:avLst>
              <a:gd name="adj1" fmla="val 559"/>
              <a:gd name="adj2" fmla="val 83994"/>
              <a:gd name="adj3" fmla="val -69513"/>
              <a:gd name="adj4" fmla="val 6884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出力</a:t>
            </a:r>
            <a:r>
              <a:rPr kumimoji="1" lang="en-US" altLang="ja-JP" dirty="0" smtClean="0">
                <a:solidFill>
                  <a:schemeClr val="tx1"/>
                </a:solidFill>
              </a:rPr>
              <a:t>PIN</a:t>
            </a:r>
            <a:r>
              <a:rPr kumimoji="1" lang="ja-JP" altLang="en-US" dirty="0" smtClean="0">
                <a:solidFill>
                  <a:schemeClr val="tx1"/>
                </a:solidFill>
              </a:rPr>
              <a:t>は５</a:t>
            </a:r>
            <a:r>
              <a:rPr kumimoji="1" lang="en-US" altLang="ja-JP" dirty="0" smtClean="0">
                <a:solidFill>
                  <a:schemeClr val="tx1"/>
                </a:solidFill>
              </a:rPr>
              <a:t>V</a:t>
            </a:r>
            <a:r>
              <a:rPr kumimoji="1" lang="ja-JP" altLang="en-US" dirty="0" smtClean="0">
                <a:solidFill>
                  <a:schemeClr val="tx1"/>
                </a:solidFill>
              </a:rPr>
              <a:t>と</a:t>
            </a:r>
            <a:r>
              <a:rPr kumimoji="1" lang="en-US" altLang="ja-JP" dirty="0" smtClean="0">
                <a:solidFill>
                  <a:schemeClr val="tx1"/>
                </a:solidFill>
              </a:rPr>
              <a:t>GND</a:t>
            </a:r>
            <a:r>
              <a:rPr kumimoji="1" lang="ja-JP" altLang="en-US" dirty="0" smtClean="0">
                <a:solidFill>
                  <a:schemeClr val="tx1"/>
                </a:solidFill>
              </a:rPr>
              <a:t>が隣り合って</a:t>
            </a:r>
            <a:r>
              <a:rPr lang="ja-JP" altLang="en-US" dirty="0" smtClean="0">
                <a:solidFill>
                  <a:schemeClr val="tx1"/>
                </a:solidFill>
              </a:rPr>
              <a:t>おり危険</a:t>
            </a:r>
            <a:r>
              <a:rPr lang="en-US" altLang="ja-JP" dirty="0" smtClean="0">
                <a:solidFill>
                  <a:schemeClr val="tx1"/>
                </a:solidFill>
              </a:rPr>
              <a:t/>
            </a:r>
            <a:br>
              <a:rPr lang="en-US" altLang="ja-JP" dirty="0" smtClean="0">
                <a:solidFill>
                  <a:schemeClr val="tx1"/>
                </a:solidFill>
              </a:rPr>
            </a:br>
            <a:r>
              <a:rPr lang="ja-JP" altLang="en-US" dirty="0" smtClean="0">
                <a:solidFill>
                  <a:schemeClr val="tx1"/>
                </a:solidFill>
              </a:rPr>
              <a:t>デバッグするときはジャンパ線（ワニ口ではなく）で取り出した先で行うこと</a:t>
            </a:r>
            <a:endParaRPr lang="en-US" altLang="ja-JP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608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18866" y="73781"/>
            <a:ext cx="9877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dirty="0"/>
              <a:t>動作検証</a:t>
            </a:r>
            <a:r>
              <a:rPr kumimoji="1" lang="ja-JP" altLang="en-US" sz="4800" dirty="0" smtClean="0"/>
              <a:t>：</a:t>
            </a:r>
            <a:r>
              <a:rPr kumimoji="1" lang="en-US" altLang="ja-JP" sz="4800" dirty="0" err="1" smtClean="0"/>
              <a:t>main.m</a:t>
            </a:r>
            <a:r>
              <a:rPr kumimoji="1" lang="en-US" altLang="ja-JP" sz="4800" dirty="0" smtClean="0"/>
              <a:t> @ </a:t>
            </a:r>
            <a:r>
              <a:rPr lang="en-US" altLang="ja-JP" sz="4800" dirty="0" smtClean="0"/>
              <a:t>MATLAB</a:t>
            </a:r>
            <a:endParaRPr kumimoji="1" lang="en-US" altLang="ja-JP" sz="48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29370" y="1029694"/>
            <a:ext cx="90287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【</a:t>
            </a:r>
            <a:r>
              <a:rPr kumimoji="1" lang="ja-JP" altLang="en-US" dirty="0" smtClean="0"/>
              <a:t>実行方法</a:t>
            </a:r>
            <a:r>
              <a:rPr kumimoji="1" lang="en-US" altLang="ja-JP" dirty="0" smtClean="0"/>
              <a:t>】</a:t>
            </a:r>
          </a:p>
          <a:p>
            <a:r>
              <a:rPr kumimoji="1" lang="en-US" altLang="ja-JP" dirty="0" err="1" smtClean="0"/>
              <a:t>fExp</a:t>
            </a:r>
            <a:r>
              <a:rPr kumimoji="1" lang="en-US" altLang="ja-JP" dirty="0" smtClean="0"/>
              <a:t> = 1;</a:t>
            </a:r>
          </a:p>
          <a:p>
            <a:r>
              <a:rPr lang="en-US" altLang="ja-JP" dirty="0" smtClean="0"/>
              <a:t>% initial</a:t>
            </a:r>
            <a:r>
              <a:rPr lang="ja-JP" altLang="en-US" dirty="0" smtClean="0"/>
              <a:t>も設定しておく</a:t>
            </a:r>
            <a:endParaRPr kumimoji="1" lang="en-US" altLang="ja-JP" dirty="0" smtClean="0"/>
          </a:p>
          <a:p>
            <a:r>
              <a:rPr lang="en-US" altLang="ja-JP" dirty="0"/>
              <a:t>agent(</a:t>
            </a:r>
            <a:r>
              <a:rPr lang="en-US" altLang="ja-JP" dirty="0" err="1"/>
              <a:t>i</a:t>
            </a:r>
            <a:r>
              <a:rPr lang="en-US" altLang="ja-JP" dirty="0"/>
              <a:t>) = Drone(</a:t>
            </a:r>
            <a:r>
              <a:rPr lang="en-US" altLang="ja-JP" dirty="0" err="1"/>
              <a:t>Model_Lizard_exp</a:t>
            </a:r>
            <a:r>
              <a:rPr lang="en-US" altLang="ja-JP" dirty="0"/>
              <a:t>(</a:t>
            </a:r>
            <a:r>
              <a:rPr lang="en-US" altLang="ja-JP" dirty="0" err="1"/>
              <a:t>dt</a:t>
            </a:r>
            <a:r>
              <a:rPr lang="en-US" altLang="ja-JP" dirty="0"/>
              <a:t>,'</a:t>
            </a:r>
            <a:r>
              <a:rPr lang="en-US" altLang="ja-JP" dirty="0" err="1"/>
              <a:t>plant',initial</a:t>
            </a:r>
            <a:r>
              <a:rPr lang="en-US" altLang="ja-JP" dirty="0"/>
              <a:t>(</a:t>
            </a:r>
            <a:r>
              <a:rPr lang="en-US" altLang="ja-JP" dirty="0" err="1"/>
              <a:t>i</a:t>
            </a:r>
            <a:r>
              <a:rPr lang="en-US" altLang="ja-JP" dirty="0"/>
              <a:t>),"serial</a:t>
            </a:r>
            <a:r>
              <a:rPr lang="en-US" altLang="ja-JP" dirty="0" smtClean="0"/>
              <a:t>",[</a:t>
            </a:r>
            <a:r>
              <a:rPr lang="en-US" altLang="ja-JP" dirty="0"/>
              <a:t>COM</a:t>
            </a:r>
            <a:r>
              <a:rPr lang="en-US" altLang="ja-JP" dirty="0" smtClean="0"/>
              <a:t>])); </a:t>
            </a:r>
            <a:endParaRPr lang="en-US" altLang="ja-JP" dirty="0"/>
          </a:p>
          <a:p>
            <a:r>
              <a:rPr lang="en-US" altLang="ja-JP" dirty="0" smtClean="0"/>
              <a:t>	% COM</a:t>
            </a:r>
            <a:r>
              <a:rPr lang="ja-JP" altLang="en-US" dirty="0" smtClean="0"/>
              <a:t>：機体</a:t>
            </a:r>
            <a:r>
              <a:rPr lang="ja-JP" altLang="en-US" dirty="0"/>
              <a:t>番号（</a:t>
            </a:r>
            <a:r>
              <a:rPr lang="en-US" altLang="ja-JP" dirty="0"/>
              <a:t>Arduino</a:t>
            </a:r>
            <a:r>
              <a:rPr lang="ja-JP" altLang="en-US" dirty="0"/>
              <a:t>の</a:t>
            </a:r>
            <a:r>
              <a:rPr lang="en-US" altLang="ja-JP" dirty="0"/>
              <a:t>COM</a:t>
            </a:r>
            <a:r>
              <a:rPr lang="ja-JP" altLang="en-US" dirty="0"/>
              <a:t>番号）</a:t>
            </a:r>
          </a:p>
          <a:p>
            <a:r>
              <a:rPr lang="en-US" altLang="ja-JP" dirty="0" err="1"/>
              <a:t>msg</a:t>
            </a:r>
            <a:r>
              <a:rPr lang="en-US" altLang="ja-JP" dirty="0"/>
              <a:t>=</a:t>
            </a:r>
            <a:r>
              <a:rPr lang="en-US" altLang="ja-JP" dirty="0" err="1"/>
              <a:t>gen_msg</a:t>
            </a:r>
            <a:r>
              <a:rPr lang="en-US" altLang="ja-JP" dirty="0"/>
              <a:t>([500,500,0,500,0,0,0,0]);</a:t>
            </a:r>
          </a:p>
          <a:p>
            <a:r>
              <a:rPr lang="en-US" altLang="ja-JP" dirty="0" err="1"/>
              <a:t>agent.plant.connector.sendData</a:t>
            </a:r>
            <a:r>
              <a:rPr lang="en-US" altLang="ja-JP" dirty="0"/>
              <a:t>(</a:t>
            </a:r>
            <a:r>
              <a:rPr lang="en-US" altLang="ja-JP" dirty="0" err="1"/>
              <a:t>msg</a:t>
            </a:r>
            <a:r>
              <a:rPr lang="en-US" altLang="ja-JP" dirty="0" smtClean="0"/>
              <a:t>);</a:t>
            </a:r>
            <a:endParaRPr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110532" y="3293165"/>
            <a:ext cx="95892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/>
              <a:t>m</a:t>
            </a:r>
            <a:r>
              <a:rPr kumimoji="1" lang="en-US" altLang="ja-JP" dirty="0" err="1" smtClean="0"/>
              <a:t>sg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の構成</a:t>
            </a:r>
            <a:r>
              <a:rPr lang="ja-JP" altLang="en-US" dirty="0" smtClean="0"/>
              <a:t>：チャンネルごとの設定値（４桁）を２桁ずつの文字列に分解し送信する</a:t>
            </a:r>
            <a:endParaRPr lang="en-US" altLang="ja-JP" dirty="0" smtClean="0"/>
          </a:p>
          <a:p>
            <a:r>
              <a:rPr kumimoji="1" lang="ja-JP" altLang="en-US" dirty="0" smtClean="0"/>
              <a:t>例：</a:t>
            </a:r>
            <a:r>
              <a:rPr lang="ja-JP" altLang="en-US" dirty="0" smtClean="0"/>
              <a:t>プロペラ停止：</a:t>
            </a:r>
            <a:r>
              <a:rPr kumimoji="1" lang="en-US" altLang="ja-JP" dirty="0" smtClean="0"/>
              <a:t>Roll, Pitch, Yaw</a:t>
            </a:r>
            <a:r>
              <a:rPr lang="ja-JP" altLang="en-US" dirty="0" smtClean="0"/>
              <a:t> </a:t>
            </a:r>
            <a:r>
              <a:rPr lang="en-US" altLang="ja-JP" dirty="0" smtClean="0"/>
              <a:t>= 500, </a:t>
            </a:r>
            <a:r>
              <a:rPr lang="ja-JP" altLang="en-US" dirty="0" smtClean="0"/>
              <a:t>それ以外</a:t>
            </a:r>
            <a:r>
              <a:rPr lang="en-US" altLang="ja-JP" dirty="0" smtClean="0"/>
              <a:t>=0</a:t>
            </a:r>
            <a:r>
              <a:rPr lang="ja-JP" altLang="en-US" dirty="0" smtClean="0"/>
              <a:t>の場合</a:t>
            </a:r>
            <a:endParaRPr lang="en-US" altLang="ja-JP" dirty="0" smtClean="0"/>
          </a:p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[500,500,0,500,0,0,0,0]</a:t>
            </a:r>
            <a:r>
              <a:rPr kumimoji="1" lang="ja-JP" altLang="en-US" dirty="0" smtClean="0"/>
              <a:t>を送り</a:t>
            </a:r>
            <a:r>
              <a:rPr lang="ja-JP" altLang="en-US" dirty="0" smtClean="0"/>
              <a:t>たい</a:t>
            </a:r>
            <a:endParaRPr lang="en-US" altLang="ja-JP" dirty="0" smtClean="0"/>
          </a:p>
          <a:p>
            <a:r>
              <a:rPr kumimoji="1" lang="en-US" altLang="ja-JP" dirty="0"/>
              <a:t>	</a:t>
            </a:r>
            <a:r>
              <a:rPr kumimoji="1" lang="ja-JP" altLang="en-US" dirty="0" smtClean="0"/>
              <a:t>（</a:t>
            </a:r>
            <a:r>
              <a:rPr kumimoji="1" lang="en-US" altLang="ja-JP" dirty="0" smtClean="0"/>
              <a:t>Roll,Pitch,Throttle,Yaw,AUX1-4</a:t>
            </a:r>
            <a:r>
              <a:rPr kumimoji="1" lang="ja-JP" altLang="en-US" dirty="0" smtClean="0"/>
              <a:t>の順番）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・各数字の上２桁を並べ、次いで下２桁を並べた</a:t>
            </a:r>
            <a:r>
              <a:rPr lang="ja-JP" altLang="en-US" dirty="0"/>
              <a:t>以下</a:t>
            </a:r>
            <a:r>
              <a:rPr lang="ja-JP" altLang="en-US" dirty="0" smtClean="0"/>
              <a:t>を文字列配列として送る</a:t>
            </a:r>
            <a:endParaRPr kumimoji="1" lang="en-US" altLang="ja-JP" dirty="0" smtClean="0"/>
          </a:p>
          <a:p>
            <a:r>
              <a:rPr lang="en-US" altLang="ja-JP" dirty="0" smtClean="0"/>
              <a:t>	[</a:t>
            </a:r>
            <a:r>
              <a:rPr lang="en-US" altLang="ja-JP" dirty="0"/>
              <a:t>5</a:t>
            </a:r>
            <a:r>
              <a:rPr lang="en-US" altLang="ja-JP" dirty="0" smtClean="0"/>
              <a:t> 5 </a:t>
            </a:r>
            <a:r>
              <a:rPr lang="en-US" altLang="ja-JP" dirty="0"/>
              <a:t>0</a:t>
            </a:r>
            <a:r>
              <a:rPr lang="en-US" altLang="ja-JP" dirty="0" smtClean="0"/>
              <a:t> 5 0 0 0 0 </a:t>
            </a:r>
            <a:r>
              <a:rPr lang="en-US" altLang="ja-JP" dirty="0"/>
              <a:t>00 00 00 00 00 00 00 00</a:t>
            </a:r>
            <a:r>
              <a:rPr lang="en-US" altLang="ja-JP" dirty="0" smtClean="0"/>
              <a:t>]</a:t>
            </a:r>
          </a:p>
          <a:p>
            <a:r>
              <a:rPr kumimoji="1" lang="en-US" altLang="ja-JP" dirty="0" err="1" smtClean="0"/>
              <a:t>gen_msg</a:t>
            </a:r>
            <a:r>
              <a:rPr kumimoji="1" lang="en-US" altLang="ja-JP" dirty="0" smtClean="0"/>
              <a:t>([</a:t>
            </a:r>
            <a:r>
              <a:rPr lang="en-US" altLang="ja-JP" dirty="0" smtClean="0"/>
              <a:t>500,500,0,500,0,0,0,0</a:t>
            </a:r>
            <a:r>
              <a:rPr kumimoji="1" lang="en-US" altLang="ja-JP" dirty="0" smtClean="0"/>
              <a:t>])</a:t>
            </a:r>
            <a:r>
              <a:rPr kumimoji="1" lang="ja-JP" altLang="en-US" dirty="0" smtClean="0"/>
              <a:t>で生成</a:t>
            </a:r>
            <a:endParaRPr kumimoji="1" lang="en-US" altLang="ja-JP" dirty="0" smtClean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57175" y="5762625"/>
            <a:ext cx="10544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Arduino IDE</a:t>
            </a:r>
            <a:r>
              <a:rPr kumimoji="1" lang="ja-JP" altLang="en-US" dirty="0" smtClean="0"/>
              <a:t>とポートを奪い合う。</a:t>
            </a:r>
            <a:r>
              <a:rPr kumimoji="1" lang="en-US" altLang="ja-JP" dirty="0" smtClean="0"/>
              <a:t>MATLAB</a:t>
            </a:r>
            <a:r>
              <a:rPr kumimoji="1" lang="ja-JP" altLang="en-US" dirty="0" smtClean="0"/>
              <a:t>上で</a:t>
            </a:r>
            <a:r>
              <a:rPr lang="en-US" altLang="ja-JP" dirty="0" smtClean="0"/>
              <a:t>c</a:t>
            </a:r>
            <a:r>
              <a:rPr kumimoji="1" lang="en-US" altLang="ja-JP" dirty="0" smtClean="0"/>
              <a:t>lear agent</a:t>
            </a:r>
            <a:r>
              <a:rPr kumimoji="1" lang="ja-JP" altLang="en-US" dirty="0" smtClean="0"/>
              <a:t>とすることで</a:t>
            </a:r>
            <a:r>
              <a:rPr kumimoji="1" lang="en-US" altLang="ja-JP" dirty="0" smtClean="0"/>
              <a:t>Arduino IDE</a:t>
            </a:r>
            <a:r>
              <a:rPr kumimoji="1" lang="ja-JP" altLang="en-US" dirty="0" smtClean="0"/>
              <a:t>で書き込めるようになる。</a:t>
            </a:r>
            <a:r>
              <a:rPr lang="en-US" altLang="ja-JP" dirty="0"/>
              <a:t> </a:t>
            </a:r>
            <a:r>
              <a:rPr lang="ja-JP" altLang="en-US" dirty="0" smtClean="0"/>
              <a:t>その後</a:t>
            </a:r>
            <a:r>
              <a:rPr lang="en-US" altLang="ja-JP" dirty="0" smtClean="0"/>
              <a:t>agent(</a:t>
            </a:r>
            <a:r>
              <a:rPr lang="en-US" altLang="ja-JP" dirty="0" err="1" smtClean="0"/>
              <a:t>i</a:t>
            </a:r>
            <a:r>
              <a:rPr lang="en-US" altLang="ja-JP" dirty="0"/>
              <a:t>) = Drone(</a:t>
            </a:r>
            <a:r>
              <a:rPr lang="en-US" altLang="ja-JP" dirty="0" err="1"/>
              <a:t>Model_Lizard_exp</a:t>
            </a:r>
            <a:r>
              <a:rPr lang="en-US" altLang="ja-JP" dirty="0"/>
              <a:t>(</a:t>
            </a:r>
            <a:r>
              <a:rPr lang="en-US" altLang="ja-JP" dirty="0" err="1"/>
              <a:t>dt</a:t>
            </a:r>
            <a:r>
              <a:rPr lang="en-US" altLang="ja-JP" dirty="0" smtClean="0"/>
              <a:t>,‘</a:t>
            </a:r>
            <a:r>
              <a:rPr lang="en-US" altLang="ja-JP" dirty="0" err="1" smtClean="0"/>
              <a:t>plant’,</a:t>
            </a:r>
            <a:r>
              <a:rPr lang="en-US" altLang="ja-JP" dirty="0" err="1"/>
              <a:t>initial</a:t>
            </a:r>
            <a:r>
              <a:rPr lang="en-US" altLang="ja-JP" dirty="0"/>
              <a:t>(</a:t>
            </a:r>
            <a:r>
              <a:rPr lang="en-US" altLang="ja-JP" dirty="0" err="1"/>
              <a:t>i</a:t>
            </a:r>
            <a:r>
              <a:rPr lang="en-US" altLang="ja-JP" dirty="0" smtClean="0"/>
              <a:t>),“serial”,[COM]));</a:t>
            </a:r>
            <a:r>
              <a:rPr lang="ja-JP" altLang="en-US" dirty="0" smtClean="0"/>
              <a:t>で</a:t>
            </a:r>
            <a:r>
              <a:rPr lang="ja-JP" altLang="en-US" dirty="0"/>
              <a:t>設定</a:t>
            </a:r>
            <a:r>
              <a:rPr lang="ja-JP" altLang="en-US" dirty="0" smtClean="0"/>
              <a:t>しなおせば上の検証ができる。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093096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18866" y="73781"/>
            <a:ext cx="9877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 smtClean="0"/>
              <a:t>動作検証１：システム全体の確認</a:t>
            </a:r>
            <a:endParaRPr kumimoji="1" lang="en-US" altLang="ja-JP" sz="48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29370" y="904778"/>
            <a:ext cx="902870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FC</a:t>
            </a:r>
            <a:r>
              <a:rPr lang="ja-JP" altLang="en-US" dirty="0" smtClean="0"/>
              <a:t>の</a:t>
            </a:r>
            <a:r>
              <a:rPr lang="ja-JP" altLang="en-US" dirty="0"/>
              <a:t>受信機</a:t>
            </a:r>
            <a:r>
              <a:rPr lang="ja-JP" altLang="en-US" dirty="0" smtClean="0"/>
              <a:t>画面で以下を確認する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en-US" altLang="ja-JP" dirty="0" smtClean="0"/>
              <a:t>【</a:t>
            </a:r>
            <a:r>
              <a:rPr lang="ja-JP" altLang="en-US" dirty="0" smtClean="0"/>
              <a:t>検証１</a:t>
            </a:r>
            <a:r>
              <a:rPr lang="en-US" altLang="ja-JP" dirty="0" smtClean="0"/>
              <a:t>】</a:t>
            </a:r>
            <a:r>
              <a:rPr lang="ja-JP" altLang="en-US" dirty="0" smtClean="0"/>
              <a:t>各</a:t>
            </a:r>
            <a:r>
              <a:rPr lang="en-US" altLang="ja-JP" dirty="0" smtClean="0"/>
              <a:t>CH</a:t>
            </a:r>
            <a:r>
              <a:rPr lang="ja-JP" altLang="en-US" dirty="0" smtClean="0"/>
              <a:t>：</a:t>
            </a:r>
            <a:r>
              <a:rPr lang="en-US" altLang="ja-JP" dirty="0" smtClean="0"/>
              <a:t>1000 – 2000 </a:t>
            </a:r>
            <a:r>
              <a:rPr lang="ja-JP" altLang="en-US" dirty="0" smtClean="0"/>
              <a:t>が</a:t>
            </a:r>
            <a:r>
              <a:rPr lang="en-US" altLang="ja-JP" dirty="0" smtClean="0"/>
              <a:t>MATLAB</a:t>
            </a:r>
            <a:r>
              <a:rPr lang="ja-JP" altLang="en-US" dirty="0" smtClean="0"/>
              <a:t>からの送信信号</a:t>
            </a:r>
            <a:r>
              <a:rPr lang="en-US" altLang="ja-JP" dirty="0" smtClean="0"/>
              <a:t>0 – 1000 </a:t>
            </a:r>
            <a:r>
              <a:rPr lang="ja-JP" altLang="en-US" dirty="0" smtClean="0"/>
              <a:t>に対応しているか</a:t>
            </a:r>
            <a:endParaRPr lang="en-US" altLang="ja-JP" dirty="0" smtClean="0"/>
          </a:p>
          <a:p>
            <a:r>
              <a:rPr lang="ja-JP" altLang="en-US" dirty="0" smtClean="0"/>
              <a:t>上記が対応していない場合、動作検証２をおこなう。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en-US" altLang="ja-JP" dirty="0" smtClean="0"/>
              <a:t>【</a:t>
            </a:r>
            <a:r>
              <a:rPr lang="ja-JP" altLang="en-US" dirty="0" smtClean="0"/>
              <a:t>検証２</a:t>
            </a:r>
            <a:r>
              <a:rPr lang="en-US" altLang="ja-JP" dirty="0" smtClean="0"/>
              <a:t>】</a:t>
            </a:r>
            <a:r>
              <a:rPr lang="ja-JP" altLang="en-US" dirty="0" smtClean="0"/>
              <a:t>姿勢</a:t>
            </a:r>
            <a:r>
              <a:rPr lang="ja-JP" altLang="en-US" dirty="0"/>
              <a:t>角を変化させ適切</a:t>
            </a:r>
            <a:r>
              <a:rPr lang="ja-JP" altLang="en-US" dirty="0" smtClean="0"/>
              <a:t>な</a:t>
            </a:r>
            <a:r>
              <a:rPr lang="en-US" altLang="ja-JP" dirty="0" smtClean="0"/>
              <a:t>CH</a:t>
            </a:r>
            <a:r>
              <a:rPr lang="ja-JP" altLang="en-US" dirty="0" smtClean="0"/>
              <a:t>値が受信される</a:t>
            </a:r>
            <a:r>
              <a:rPr lang="ja-JP" altLang="en-US" dirty="0"/>
              <a:t>か</a:t>
            </a:r>
            <a:r>
              <a:rPr lang="ja-JP" altLang="en-US" dirty="0" smtClean="0"/>
              <a:t>確認</a:t>
            </a:r>
            <a:endParaRPr lang="en-US" altLang="ja-JP" dirty="0" smtClean="0"/>
          </a:p>
          <a:p>
            <a:r>
              <a:rPr lang="en-US" altLang="ja-JP" dirty="0" smtClean="0"/>
              <a:t>Roll</a:t>
            </a:r>
            <a:r>
              <a:rPr lang="ja-JP" altLang="en-US" dirty="0" err="1" smtClean="0"/>
              <a:t>、</a:t>
            </a:r>
            <a:r>
              <a:rPr lang="en-US" altLang="ja-JP" dirty="0" smtClean="0"/>
              <a:t>Pitch</a:t>
            </a:r>
            <a:r>
              <a:rPr lang="ja-JP" altLang="en-US" dirty="0"/>
              <a:t>：増減が同じ（</a:t>
            </a:r>
            <a:r>
              <a:rPr lang="en-US" altLang="ja-JP" dirty="0"/>
              <a:t>500 </a:t>
            </a:r>
            <a:r>
              <a:rPr lang="ja-JP" altLang="en-US" dirty="0"/>
              <a:t>から大きくすれば正回転）</a:t>
            </a:r>
          </a:p>
          <a:p>
            <a:r>
              <a:rPr lang="en-US" altLang="ja-JP" dirty="0" smtClean="0"/>
              <a:t>Yaw</a:t>
            </a:r>
            <a:r>
              <a:rPr lang="ja-JP" altLang="en-US" dirty="0" smtClean="0"/>
              <a:t>：増減が反対（</a:t>
            </a:r>
            <a:r>
              <a:rPr lang="en-US" altLang="ja-JP" dirty="0" smtClean="0"/>
              <a:t>500 </a:t>
            </a:r>
            <a:r>
              <a:rPr lang="ja-JP" altLang="en-US" dirty="0" smtClean="0"/>
              <a:t>から大きくすると負回転）</a:t>
            </a:r>
            <a:endParaRPr lang="en-US" altLang="ja-JP" dirty="0" smtClean="0"/>
          </a:p>
          <a:p>
            <a:r>
              <a:rPr lang="en-US" altLang="ja-JP" dirty="0" smtClean="0"/>
              <a:t>Throttle </a:t>
            </a:r>
            <a:r>
              <a:rPr lang="ja-JP" altLang="en-US" dirty="0"/>
              <a:t>：増減が同じ</a:t>
            </a:r>
            <a:r>
              <a:rPr lang="ja-JP" altLang="en-US" dirty="0" smtClean="0"/>
              <a:t>（</a:t>
            </a:r>
            <a:r>
              <a:rPr lang="en-US" altLang="ja-JP" dirty="0" smtClean="0"/>
              <a:t>0 </a:t>
            </a:r>
            <a:r>
              <a:rPr lang="ja-JP" altLang="en-US" dirty="0"/>
              <a:t>から大きく</a:t>
            </a:r>
            <a:r>
              <a:rPr lang="ja-JP" altLang="en-US" dirty="0" smtClean="0"/>
              <a:t>すれば</a:t>
            </a:r>
            <a:r>
              <a:rPr lang="ja-JP" altLang="en-US" dirty="0"/>
              <a:t>増加</a:t>
            </a:r>
            <a:r>
              <a:rPr lang="ja-JP" altLang="en-US" dirty="0" smtClean="0"/>
              <a:t>）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ja-JP" altLang="en-US" dirty="0"/>
              <a:t>上記</a:t>
            </a:r>
            <a:r>
              <a:rPr lang="ja-JP" altLang="en-US" dirty="0" smtClean="0"/>
              <a:t>が適切に受信できない場合は</a:t>
            </a:r>
            <a:r>
              <a:rPr lang="en-US" altLang="ja-JP" dirty="0"/>
              <a:t>MATLAB</a:t>
            </a:r>
            <a:r>
              <a:rPr lang="ja-JP" altLang="en-US" dirty="0"/>
              <a:t>上で</a:t>
            </a:r>
            <a:r>
              <a:rPr lang="ja-JP" altLang="en-US" dirty="0" smtClean="0"/>
              <a:t>以下をチェック</a:t>
            </a:r>
            <a:endParaRPr lang="en-US" altLang="ja-JP" dirty="0" smtClean="0"/>
          </a:p>
          <a:p>
            <a:r>
              <a:rPr lang="ja-JP" altLang="en-US" dirty="0" smtClean="0"/>
              <a:t>・</a:t>
            </a:r>
            <a:r>
              <a:rPr lang="ja-JP" altLang="en-US" dirty="0"/>
              <a:t>姿勢角を変化させ適切</a:t>
            </a:r>
            <a:r>
              <a:rPr lang="ja-JP" altLang="en-US" dirty="0" smtClean="0"/>
              <a:t>な</a:t>
            </a:r>
            <a:r>
              <a:rPr lang="en-US" altLang="ja-JP" dirty="0" err="1" smtClean="0"/>
              <a:t>msg</a:t>
            </a:r>
            <a:r>
              <a:rPr lang="ja-JP" altLang="en-US" dirty="0" err="1" smtClean="0"/>
              <a:t>が</a:t>
            </a:r>
            <a:r>
              <a:rPr lang="ja-JP" altLang="en-US" dirty="0" err="1"/>
              <a:t>算</a:t>
            </a:r>
            <a:r>
              <a:rPr lang="ja-JP" altLang="en-US" dirty="0"/>
              <a:t>出されるか</a:t>
            </a:r>
            <a:r>
              <a:rPr lang="ja-JP" altLang="en-US" dirty="0" smtClean="0"/>
              <a:t>確認</a:t>
            </a:r>
            <a:endParaRPr lang="en-US" altLang="ja-JP" dirty="0" smtClean="0"/>
          </a:p>
          <a:p>
            <a:r>
              <a:rPr lang="ja-JP" altLang="en-US" dirty="0" smtClean="0"/>
              <a:t>（</a:t>
            </a:r>
            <a:r>
              <a:rPr lang="en-US" altLang="ja-JP" dirty="0" err="1" smtClean="0"/>
              <a:t>Drone_Exp_Model.m</a:t>
            </a:r>
            <a:r>
              <a:rPr lang="ja-JP" altLang="en-US" dirty="0" smtClean="0"/>
              <a:t>の</a:t>
            </a:r>
            <a:r>
              <a:rPr lang="en-US" altLang="ja-JP" dirty="0" smtClean="0"/>
              <a:t>do method</a:t>
            </a:r>
            <a:r>
              <a:rPr lang="ja-JP" altLang="en-US" dirty="0" err="1" smtClean="0"/>
              <a:t>で算</a:t>
            </a:r>
            <a:r>
              <a:rPr lang="ja-JP" altLang="en-US" dirty="0" smtClean="0"/>
              <a:t>出される</a:t>
            </a:r>
            <a:r>
              <a:rPr lang="en-US" altLang="ja-JP" dirty="0" err="1" smtClean="0"/>
              <a:t>msg</a:t>
            </a:r>
            <a:r>
              <a:rPr lang="ja-JP" altLang="en-US" dirty="0" smtClean="0"/>
              <a:t>を出力して確認）</a:t>
            </a:r>
            <a:endParaRPr lang="en-US" altLang="ja-JP" dirty="0"/>
          </a:p>
          <a:p>
            <a:endParaRPr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362075" y="5210175"/>
            <a:ext cx="704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検証１，２が確認できれば実験準備完了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33623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18866" y="73781"/>
            <a:ext cx="9877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 smtClean="0"/>
              <a:t>動作検証２：</a:t>
            </a:r>
            <a:r>
              <a:rPr lang="en-US" altLang="ja-JP" sz="4800" dirty="0" smtClean="0"/>
              <a:t>Transmitter</a:t>
            </a:r>
            <a:r>
              <a:rPr lang="ja-JP" altLang="en-US" sz="4800" dirty="0" smtClean="0"/>
              <a:t>の確認</a:t>
            </a:r>
            <a:endParaRPr kumimoji="1" lang="en-US" altLang="ja-JP" sz="48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29370" y="1029694"/>
            <a:ext cx="90287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Arduino </a:t>
            </a:r>
            <a:r>
              <a:rPr lang="ja-JP" altLang="en-US" dirty="0"/>
              <a:t>の出力ピン</a:t>
            </a:r>
            <a:r>
              <a:rPr lang="ja-JP" altLang="en-US" dirty="0" smtClean="0"/>
              <a:t>をジャンパ線経由でオシロスコープ</a:t>
            </a:r>
            <a:r>
              <a:rPr lang="ja-JP" altLang="en-US" dirty="0"/>
              <a:t>で</a:t>
            </a:r>
            <a:r>
              <a:rPr lang="ja-JP" altLang="en-US" dirty="0" smtClean="0"/>
              <a:t>見ながら確認する</a:t>
            </a:r>
            <a:endParaRPr lang="en-US" altLang="ja-JP" dirty="0" smtClean="0"/>
          </a:p>
          <a:p>
            <a:r>
              <a:rPr lang="en-US" altLang="ja-JP" dirty="0" smtClean="0"/>
              <a:t>(5V, GND</a:t>
            </a:r>
            <a:r>
              <a:rPr lang="ja-JP" altLang="en-US" dirty="0" smtClean="0"/>
              <a:t>を短絡させると</a:t>
            </a:r>
            <a:r>
              <a:rPr lang="en-US" altLang="ja-JP" dirty="0" err="1" smtClean="0"/>
              <a:t>arudino</a:t>
            </a:r>
            <a:r>
              <a:rPr lang="ja-JP" altLang="en-US" dirty="0" smtClean="0"/>
              <a:t>が壊れるので注意！</a:t>
            </a:r>
            <a:r>
              <a:rPr lang="en-US" altLang="ja-JP" dirty="0" smtClean="0"/>
              <a:t>)</a:t>
            </a:r>
          </a:p>
          <a:p>
            <a:endParaRPr lang="en-US" altLang="ja-JP" dirty="0"/>
          </a:p>
          <a:p>
            <a:r>
              <a:rPr lang="en-US" altLang="ja-JP" dirty="0" smtClean="0"/>
              <a:t>PPM</a:t>
            </a:r>
            <a:r>
              <a:rPr lang="ja-JP" altLang="en-US" dirty="0" smtClean="0"/>
              <a:t>仕様のスライドに従った信号が出ているかを確認する</a:t>
            </a:r>
            <a:endParaRPr lang="en-US" altLang="ja-JP" dirty="0" smtClean="0"/>
          </a:p>
          <a:p>
            <a:r>
              <a:rPr lang="ja-JP" altLang="en-US" dirty="0" smtClean="0"/>
              <a:t>（トリガをかけても流れるので</a:t>
            </a:r>
            <a:r>
              <a:rPr lang="en-US" altLang="ja-JP" dirty="0" smtClean="0"/>
              <a:t>STOP</a:t>
            </a:r>
            <a:r>
              <a:rPr lang="ja-JP" altLang="en-US" dirty="0" smtClean="0"/>
              <a:t>させ</a:t>
            </a:r>
            <a:r>
              <a:rPr lang="en-US" altLang="ja-JP" dirty="0" smtClean="0"/>
              <a:t>cursor</a:t>
            </a:r>
            <a:r>
              <a:rPr lang="ja-JP" altLang="en-US" dirty="0" smtClean="0"/>
              <a:t>で確認する）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611891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FF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12298</TotalTime>
  <Words>1889</Words>
  <Application>Microsoft Office PowerPoint</Application>
  <PresentationFormat>ワイド画面</PresentationFormat>
  <Paragraphs>273</Paragraphs>
  <Slides>16</Slides>
  <Notes>0</Notes>
  <HiddenSlides>2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0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sekiguchi</dc:creator>
  <cp:lastModifiedBy>sekiguchi</cp:lastModifiedBy>
  <cp:revision>139</cp:revision>
  <dcterms:created xsi:type="dcterms:W3CDTF">2021-06-16T09:17:33Z</dcterms:created>
  <dcterms:modified xsi:type="dcterms:W3CDTF">2021-07-15T02:46:00Z</dcterms:modified>
</cp:coreProperties>
</file>